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32" r:id="rId2"/>
    <p:sldId id="395" r:id="rId3"/>
    <p:sldId id="400" r:id="rId4"/>
    <p:sldId id="349" r:id="rId5"/>
    <p:sldId id="381" r:id="rId6"/>
    <p:sldId id="396" r:id="rId7"/>
    <p:sldId id="408" r:id="rId8"/>
    <p:sldId id="397" r:id="rId9"/>
    <p:sldId id="398" r:id="rId10"/>
    <p:sldId id="399" r:id="rId11"/>
    <p:sldId id="409" r:id="rId12"/>
    <p:sldId id="317" r:id="rId13"/>
    <p:sldId id="306" r:id="rId14"/>
    <p:sldId id="340" r:id="rId15"/>
    <p:sldId id="425" r:id="rId16"/>
    <p:sldId id="405" r:id="rId17"/>
    <p:sldId id="417" r:id="rId18"/>
    <p:sldId id="422" r:id="rId19"/>
    <p:sldId id="421" r:id="rId20"/>
    <p:sldId id="416" r:id="rId21"/>
    <p:sldId id="426" r:id="rId22"/>
    <p:sldId id="407" r:id="rId23"/>
    <p:sldId id="412" r:id="rId24"/>
    <p:sldId id="424" r:id="rId25"/>
    <p:sldId id="427" r:id="rId26"/>
    <p:sldId id="347" r:id="rId27"/>
    <p:sldId id="415" r:id="rId28"/>
    <p:sldId id="256" r:id="rId29"/>
    <p:sldId id="418" r:id="rId30"/>
    <p:sldId id="419" r:id="rId31"/>
    <p:sldId id="428" r:id="rId32"/>
    <p:sldId id="402" r:id="rId33"/>
    <p:sldId id="420" r:id="rId34"/>
    <p:sldId id="403" r:id="rId35"/>
    <p:sldId id="429" r:id="rId36"/>
    <p:sldId id="430" r:id="rId37"/>
    <p:sldId id="431" r:id="rId38"/>
    <p:sldId id="334" r:id="rId39"/>
    <p:sldId id="380" r:id="rId40"/>
    <p:sldId id="383" r:id="rId41"/>
  </p:sldIdLst>
  <p:sldSz cx="10077450" cy="7562850"/>
  <p:notesSz cx="6997700" cy="9283700"/>
  <p:custDataLst>
    <p:tags r:id="rId44"/>
  </p:custDataLst>
  <p:defaultTextStyle>
    <a:defPPr>
      <a:defRPr lang="en-GB"/>
    </a:defPPr>
    <a:lvl1pPr algn="r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 K Furic" initials="" lastIdx="3" clrIdx="0"/>
  <p:cmAuthor id="1" name="Stev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FF00"/>
    </p:penClr>
  </p:showPr>
  <p:clrMru>
    <a:srgbClr val="FF9933"/>
    <a:srgbClr val="008000"/>
    <a:srgbClr val="FF00FF"/>
    <a:srgbClr val="FF99CC"/>
    <a:srgbClr val="FFFFFF"/>
    <a:srgbClr val="CC6600"/>
    <a:srgbClr val="00FF00"/>
    <a:srgbClr val="FFFF00"/>
    <a:srgbClr val="00FFFF"/>
    <a:srgbClr val="D6F4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0" autoAdjust="0"/>
    <p:restoredTop sz="95413" autoAdjust="0"/>
  </p:normalViewPr>
  <p:slideViewPr>
    <p:cSldViewPr snapToGrid="0">
      <p:cViewPr varScale="1">
        <p:scale>
          <a:sx n="84" d="100"/>
          <a:sy n="84" d="100"/>
        </p:scale>
        <p:origin x="-59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500"/>
        <p:guide pos="199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18" Type="http://schemas.openxmlformats.org/officeDocument/2006/relationships/image" Target="../media/image3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17" Type="http://schemas.openxmlformats.org/officeDocument/2006/relationships/image" Target="../media/image33.wmf"/><Relationship Id="rId2" Type="http://schemas.openxmlformats.org/officeDocument/2006/relationships/image" Target="../media/image18.wmf"/><Relationship Id="rId16" Type="http://schemas.openxmlformats.org/officeDocument/2006/relationships/image" Target="../media/image32.wmf"/><Relationship Id="rId20" Type="http://schemas.openxmlformats.org/officeDocument/2006/relationships/image" Target="../media/image36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5" Type="http://schemas.openxmlformats.org/officeDocument/2006/relationships/image" Target="../media/image31.wmf"/><Relationship Id="rId10" Type="http://schemas.openxmlformats.org/officeDocument/2006/relationships/image" Target="../media/image26.wmf"/><Relationship Id="rId19" Type="http://schemas.openxmlformats.org/officeDocument/2006/relationships/image" Target="../media/image35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Relationship Id="rId1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7.wmf"/><Relationship Id="rId7" Type="http://schemas.openxmlformats.org/officeDocument/2006/relationships/image" Target="../media/image21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10" Type="http://schemas.openxmlformats.org/officeDocument/2006/relationships/image" Target="../media/image112.wmf"/><Relationship Id="rId4" Type="http://schemas.openxmlformats.org/officeDocument/2006/relationships/image" Target="../media/image108.wmf"/><Relationship Id="rId9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534D2-91CD-413D-A7F4-5B1CAD3D0816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FBB4-81FA-4FD1-AEFB-A777C9FD1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665146" y="624747"/>
            <a:ext cx="5665890" cy="8032672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8002" tIns="44001" rIns="88002" bIns="44001" anchor="ctr"/>
          <a:lstStyle/>
          <a:p>
            <a:endParaRPr 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66665" y="626281"/>
            <a:ext cx="2457092" cy="44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002" tIns="44001" rIns="88002" bIns="44001" anchor="ctr"/>
          <a:lstStyle/>
          <a:p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75463" y="626281"/>
            <a:ext cx="2457092" cy="44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002" tIns="44001" rIns="88002" bIns="44001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92250" y="1227138"/>
            <a:ext cx="4013200" cy="3013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21408" y="4440766"/>
            <a:ext cx="4154884" cy="361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66665" y="8216873"/>
            <a:ext cx="2457092" cy="44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002" tIns="44001" rIns="88002" bIns="44001" anchor="ctr"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875463" y="8255248"/>
            <a:ext cx="2457092" cy="23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32" tIns="38527" rIns="76732" bIns="38527" anchor="b">
            <a:spAutoFit/>
          </a:bodyPr>
          <a:lstStyle/>
          <a:p>
            <a:pPr defTabSz="815851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646264" algn="l"/>
                <a:tab pos="1291000" algn="l"/>
                <a:tab pos="1937263" algn="l"/>
              </a:tabLst>
            </a:pPr>
            <a:fld id="{67462EC5-52C1-4E93-87FC-31125B442323}" type="slidenum">
              <a:rPr lang="en-GB" sz="1000">
                <a:solidFill>
                  <a:srgbClr val="000000"/>
                </a:solidFill>
              </a:rPr>
              <a:pPr defTabSz="815851"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46264" algn="l"/>
                  <a:tab pos="1291000" algn="l"/>
                  <a:tab pos="1937263" algn="l"/>
                </a:tabLst>
              </a:pPr>
              <a:t>‹#›</a:t>
            </a:fld>
            <a:endParaRPr lang="en-GB" sz="10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order</a:t>
            </a:r>
            <a:r>
              <a:rPr lang="en-US" baseline="0" dirty="0" smtClean="0"/>
              <a:t> = two fakes, one fake, no fakes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you want to say about each piece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92250" y="1227138"/>
            <a:ext cx="4013200" cy="3013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21408" y="4440766"/>
            <a:ext cx="4154884" cy="36180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1549" tIns="40774" rIns="81549" bIns="40774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8875" y="100013"/>
            <a:ext cx="2287588" cy="715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100013"/>
            <a:ext cx="6711950" cy="715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100013"/>
            <a:ext cx="8496300" cy="962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ChangeArrowheads="1"/>
          </p:cNvSpPr>
          <p:nvPr userDrawn="1"/>
        </p:nvSpPr>
        <p:spPr bwMode="auto">
          <a:xfrm>
            <a:off x="5664200" y="7367588"/>
            <a:ext cx="1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2"/>
          </p:nvPr>
        </p:nvSpPr>
        <p:spPr>
          <a:xfrm>
            <a:off x="3123" y="7367588"/>
            <a:ext cx="251813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530136" y="7367588"/>
            <a:ext cx="71110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658905" y="7367588"/>
            <a:ext cx="4185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C000"/>
                </a:solidFill>
              </a:defRPr>
            </a:lvl1pPr>
          </a:lstStyle>
          <a:p>
            <a:fld id="{89305C9B-2655-4149-B993-DE68C6C11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ChangeArrowheads="1"/>
          </p:cNvSpPr>
          <p:nvPr userDrawn="1"/>
        </p:nvSpPr>
        <p:spPr bwMode="auto">
          <a:xfrm>
            <a:off x="5664200" y="7367588"/>
            <a:ext cx="1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2"/>
          </p:nvPr>
        </p:nvSpPr>
        <p:spPr>
          <a:xfrm>
            <a:off x="3123" y="7367588"/>
            <a:ext cx="251813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530136" y="7367588"/>
            <a:ext cx="71110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658905" y="7367588"/>
            <a:ext cx="4185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C000"/>
                </a:solidFill>
              </a:defRPr>
            </a:lvl1pPr>
          </a:lstStyle>
          <a:p>
            <a:fld id="{89305C9B-2655-4149-B993-DE68C6C11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525" y="1125538"/>
            <a:ext cx="4498975" cy="613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125538"/>
            <a:ext cx="4500563" cy="613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ChangeArrowheads="1"/>
          </p:cNvSpPr>
          <p:nvPr userDrawn="1"/>
        </p:nvSpPr>
        <p:spPr bwMode="auto">
          <a:xfrm>
            <a:off x="5664200" y="7367588"/>
            <a:ext cx="1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123" y="7367588"/>
            <a:ext cx="251813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530136" y="7367588"/>
            <a:ext cx="71110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658905" y="7367588"/>
            <a:ext cx="4185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C000"/>
                </a:solidFill>
              </a:defRPr>
            </a:lvl1pPr>
          </a:lstStyle>
          <a:p>
            <a:fld id="{89305C9B-2655-4149-B993-DE68C6C11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ChangeArrowheads="1"/>
          </p:cNvSpPr>
          <p:nvPr userDrawn="1"/>
        </p:nvSpPr>
        <p:spPr bwMode="auto">
          <a:xfrm>
            <a:off x="5664200" y="7367588"/>
            <a:ext cx="1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3123" y="7367588"/>
            <a:ext cx="251813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30136" y="7367588"/>
            <a:ext cx="71110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658905" y="7367588"/>
            <a:ext cx="4185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C000"/>
                </a:solidFill>
              </a:defRPr>
            </a:lvl1pPr>
          </a:lstStyle>
          <a:p>
            <a:fld id="{89305C9B-2655-4149-B993-DE68C6C11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 userDrawn="1"/>
        </p:nvSpPr>
        <p:spPr bwMode="auto">
          <a:xfrm>
            <a:off x="5664200" y="7367588"/>
            <a:ext cx="1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2"/>
          </p:nvPr>
        </p:nvSpPr>
        <p:spPr>
          <a:xfrm>
            <a:off x="3123" y="7367588"/>
            <a:ext cx="251813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530136" y="7367588"/>
            <a:ext cx="71110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658905" y="7367588"/>
            <a:ext cx="4185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C000"/>
                </a:solidFill>
              </a:defRPr>
            </a:lvl1pPr>
          </a:lstStyle>
          <a:p>
            <a:fld id="{89305C9B-2655-4149-B993-DE68C6C11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00000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5664200" y="7367588"/>
            <a:ext cx="1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8825" y="100013"/>
            <a:ext cx="84963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1125538"/>
            <a:ext cx="9151938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123" y="7367588"/>
            <a:ext cx="251813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530136" y="7367588"/>
            <a:ext cx="71110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658905" y="7367588"/>
            <a:ext cx="4185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C000"/>
                </a:solidFill>
              </a:defRPr>
            </a:lvl1pPr>
          </a:lstStyle>
          <a:p>
            <a:fld id="{89305C9B-2655-4149-B993-DE68C6C117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719138" rtl="0" fontAlgn="base">
        <a:lnSpc>
          <a:spcPct val="123000"/>
        </a:lnSpc>
        <a:spcBef>
          <a:spcPct val="0"/>
        </a:spcBef>
        <a:spcAft>
          <a:spcPct val="0"/>
        </a:spcAft>
        <a:buClr>
          <a:srgbClr val="FFCC66"/>
        </a:buClr>
        <a:buSzPct val="100000"/>
        <a:buFont typeface="Times New Roman" pitchFamily="18" charset="0"/>
        <a:defRPr sz="4400" u="sng">
          <a:solidFill>
            <a:srgbClr val="FFCC66"/>
          </a:solidFill>
          <a:latin typeface="+mj-lt"/>
          <a:ea typeface="+mj-ea"/>
          <a:cs typeface="+mj-cs"/>
        </a:defRPr>
      </a:lvl1pPr>
      <a:lvl2pPr marL="431800" indent="-215900" algn="l" defTabSz="719138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2pPr>
      <a:lvl3pPr marL="647700" indent="-215900" algn="l" defTabSz="719138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3pPr>
      <a:lvl4pPr marL="863600" indent="-215900" algn="l" defTabSz="719138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4pPr>
      <a:lvl5pPr marL="1079500" indent="-215900" algn="l" defTabSz="719138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5pPr>
      <a:lvl6pPr marL="1536700" indent="-215900" algn="l" defTabSz="719138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1993900" indent="-215900" algn="l" defTabSz="719138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2451100" indent="-215900" algn="l" defTabSz="719138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2908300" indent="-215900" algn="l" defTabSz="719138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38138" indent="-319088" algn="l" defTabSz="719138" rtl="0" fontAlgn="base">
        <a:lnSpc>
          <a:spcPct val="116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imes New Roman" pitchFamily="18" charset="0"/>
        <a:buChar char="•"/>
        <a:defRPr sz="3200" b="1">
          <a:solidFill>
            <a:srgbClr val="FF6600"/>
          </a:solidFill>
          <a:latin typeface="+mn-lt"/>
          <a:ea typeface="+mn-ea"/>
          <a:cs typeface="+mn-cs"/>
        </a:defRPr>
      </a:lvl1pPr>
      <a:lvl2pPr marL="741363" indent="-284163" algn="l" defTabSz="719138" rtl="0" fontAlgn="base">
        <a:lnSpc>
          <a:spcPct val="123000"/>
        </a:lnSpc>
        <a:spcBef>
          <a:spcPts val="600"/>
        </a:spcBef>
        <a:spcAft>
          <a:spcPct val="0"/>
        </a:spcAft>
        <a:buClr>
          <a:srgbClr val="FFFF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</a:defRPr>
      </a:lvl2pPr>
      <a:lvl3pPr marL="1143000" indent="-228600" algn="l" defTabSz="719138" rtl="0" fontAlgn="base">
        <a:lnSpc>
          <a:spcPct val="123000"/>
        </a:lnSpc>
        <a:spcBef>
          <a:spcPts val="500"/>
        </a:spcBef>
        <a:spcAft>
          <a:spcPct val="0"/>
        </a:spcAft>
        <a:buClr>
          <a:srgbClr val="00FF00"/>
        </a:buClr>
        <a:buSzPct val="100000"/>
        <a:buFont typeface="Times New Roman" pitchFamily="18" charset="0"/>
        <a:buChar char="•"/>
        <a:defRPr sz="2400" b="1">
          <a:solidFill>
            <a:srgbClr val="23FF23"/>
          </a:solidFill>
          <a:latin typeface="+mn-lt"/>
        </a:defRPr>
      </a:lvl3pPr>
      <a:lvl4pPr marL="1600200" indent="-228600" algn="l" defTabSz="719138" rtl="0" fontAlgn="base">
        <a:lnSpc>
          <a:spcPct val="123000"/>
        </a:lnSpc>
        <a:spcBef>
          <a:spcPts val="450"/>
        </a:spcBef>
        <a:spcAft>
          <a:spcPct val="0"/>
        </a:spcAft>
        <a:buClr>
          <a:srgbClr val="FF66FF"/>
        </a:buClr>
        <a:buSzPct val="100000"/>
        <a:buFont typeface="Times New Roman" pitchFamily="18" charset="0"/>
        <a:buChar char="–"/>
        <a:defRPr sz="2000" b="1">
          <a:solidFill>
            <a:srgbClr val="FF66FF"/>
          </a:solidFill>
          <a:latin typeface="+mn-lt"/>
        </a:defRPr>
      </a:lvl4pPr>
      <a:lvl5pPr marL="2057400" indent="-228600" algn="l" defTabSz="719138" rtl="0" fontAlgn="base">
        <a:lnSpc>
          <a:spcPct val="123000"/>
        </a:lnSpc>
        <a:spcBef>
          <a:spcPts val="450"/>
        </a:spcBef>
        <a:spcAft>
          <a:spcPct val="0"/>
        </a:spcAft>
        <a:buClr>
          <a:srgbClr val="00B8FF"/>
        </a:buClr>
        <a:buSzPct val="100000"/>
        <a:buFont typeface="Times New Roman" pitchFamily="18" charset="0"/>
        <a:buChar char="»"/>
        <a:defRPr sz="2000" b="1">
          <a:solidFill>
            <a:srgbClr val="66FFFF"/>
          </a:solidFill>
          <a:latin typeface="+mn-lt"/>
        </a:defRPr>
      </a:lvl5pPr>
      <a:lvl6pPr marL="2514600" indent="-228600" algn="l" defTabSz="719138" rtl="0" fontAlgn="base">
        <a:lnSpc>
          <a:spcPct val="123000"/>
        </a:lnSpc>
        <a:spcBef>
          <a:spcPts val="450"/>
        </a:spcBef>
        <a:spcAft>
          <a:spcPct val="0"/>
        </a:spcAft>
        <a:buClr>
          <a:srgbClr val="00B8FF"/>
        </a:buClr>
        <a:buSzPct val="100000"/>
        <a:buFont typeface="Times New Roman" pitchFamily="18" charset="0"/>
        <a:buChar char="»"/>
        <a:defRPr sz="2000" b="1">
          <a:solidFill>
            <a:srgbClr val="66FFFF"/>
          </a:solidFill>
          <a:latin typeface="+mn-lt"/>
        </a:defRPr>
      </a:lvl6pPr>
      <a:lvl7pPr marL="2971800" indent="-228600" algn="l" defTabSz="719138" rtl="0" fontAlgn="base">
        <a:lnSpc>
          <a:spcPct val="123000"/>
        </a:lnSpc>
        <a:spcBef>
          <a:spcPts val="450"/>
        </a:spcBef>
        <a:spcAft>
          <a:spcPct val="0"/>
        </a:spcAft>
        <a:buClr>
          <a:srgbClr val="00B8FF"/>
        </a:buClr>
        <a:buSzPct val="100000"/>
        <a:buFont typeface="Times New Roman" pitchFamily="18" charset="0"/>
        <a:buChar char="»"/>
        <a:defRPr sz="2000" b="1">
          <a:solidFill>
            <a:srgbClr val="66FFFF"/>
          </a:solidFill>
          <a:latin typeface="+mn-lt"/>
        </a:defRPr>
      </a:lvl7pPr>
      <a:lvl8pPr marL="3429000" indent="-228600" algn="l" defTabSz="719138" rtl="0" fontAlgn="base">
        <a:lnSpc>
          <a:spcPct val="123000"/>
        </a:lnSpc>
        <a:spcBef>
          <a:spcPts val="450"/>
        </a:spcBef>
        <a:spcAft>
          <a:spcPct val="0"/>
        </a:spcAft>
        <a:buClr>
          <a:srgbClr val="00B8FF"/>
        </a:buClr>
        <a:buSzPct val="100000"/>
        <a:buFont typeface="Times New Roman" pitchFamily="18" charset="0"/>
        <a:buChar char="»"/>
        <a:defRPr sz="2000" b="1">
          <a:solidFill>
            <a:srgbClr val="66FFFF"/>
          </a:solidFill>
          <a:latin typeface="+mn-lt"/>
        </a:defRPr>
      </a:lvl8pPr>
      <a:lvl9pPr marL="3886200" indent="-228600" algn="l" defTabSz="719138" rtl="0" fontAlgn="base">
        <a:lnSpc>
          <a:spcPct val="123000"/>
        </a:lnSpc>
        <a:spcBef>
          <a:spcPts val="450"/>
        </a:spcBef>
        <a:spcAft>
          <a:spcPct val="0"/>
        </a:spcAft>
        <a:buClr>
          <a:srgbClr val="00B8FF"/>
        </a:buClr>
        <a:buSzPct val="100000"/>
        <a:buFont typeface="Times New Roman" pitchFamily="18" charset="0"/>
        <a:buChar char="»"/>
        <a:defRPr sz="2000" b="1">
          <a:solidFill>
            <a:srgbClr val="66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9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8.gif"/><Relationship Id="rId5" Type="http://schemas.openxmlformats.org/officeDocument/2006/relationships/image" Target="../media/image77.wmf"/><Relationship Id="rId4" Type="http://schemas.openxmlformats.org/officeDocument/2006/relationships/oleObject" Target="../embeddings/oleObject5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8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61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60.bin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3.bin"/><Relationship Id="rId10" Type="http://schemas.openxmlformats.org/officeDocument/2006/relationships/oleObject" Target="../embeddings/oleObject58.bin"/><Relationship Id="rId4" Type="http://schemas.openxmlformats.org/officeDocument/2006/relationships/image" Target="../media/image113.png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6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gif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tags" Target="../tags/tag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6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8.gif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0.png"/><Relationship Id="rId5" Type="http://schemas.openxmlformats.org/officeDocument/2006/relationships/oleObject" Target="../embeddings/oleObject63.bin"/><Relationship Id="rId4" Type="http://schemas.openxmlformats.org/officeDocument/2006/relationships/image" Target="../media/image1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30.bin"/><Relationship Id="rId26" Type="http://schemas.openxmlformats.org/officeDocument/2006/relationships/oleObject" Target="../embeddings/oleObject38.bin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7.bin"/><Relationship Id="rId2" Type="http://schemas.openxmlformats.org/officeDocument/2006/relationships/tags" Target="../tags/tag3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2.bin"/><Relationship Id="rId29" Type="http://schemas.openxmlformats.org/officeDocument/2006/relationships/oleObject" Target="../embeddings/oleObject4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24" Type="http://schemas.openxmlformats.org/officeDocument/2006/relationships/oleObject" Target="../embeddings/oleObject36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5.bin"/><Relationship Id="rId28" Type="http://schemas.openxmlformats.org/officeDocument/2006/relationships/oleObject" Target="../embeddings/oleObject40.bin"/><Relationship Id="rId10" Type="http://schemas.openxmlformats.org/officeDocument/2006/relationships/oleObject" Target="../embeddings/oleObject22.bin"/><Relationship Id="rId19" Type="http://schemas.openxmlformats.org/officeDocument/2006/relationships/oleObject" Target="../embeddings/oleObject31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4.bin"/><Relationship Id="rId27" Type="http://schemas.openxmlformats.org/officeDocument/2006/relationships/oleObject" Target="../embeddings/oleObject39.bin"/><Relationship Id="rId30" Type="http://schemas.openxmlformats.org/officeDocument/2006/relationships/oleObject" Target="../embeddings/oleObject4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wmf"/><Relationship Id="rId5" Type="http://schemas.openxmlformats.org/officeDocument/2006/relationships/image" Target="../media/image41.png"/><Relationship Id="rId4" Type="http://schemas.openxmlformats.org/officeDocument/2006/relationships/oleObject" Target="../embeddings/oleObject4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delay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2124"/>
          <a:stretch>
            <a:fillRect/>
          </a:stretch>
        </p:blipFill>
        <p:spPr>
          <a:xfrm>
            <a:off x="1479696" y="3399936"/>
            <a:ext cx="7979165" cy="153782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 descr="cancel.PNG"/>
          <p:cNvPicPr>
            <a:picLocks noChangeAspect="1"/>
          </p:cNvPicPr>
          <p:nvPr/>
        </p:nvPicPr>
        <p:blipFill>
          <a:blip r:embed="rId3" cstate="print"/>
          <a:srcRect b="65783"/>
          <a:stretch>
            <a:fillRect/>
          </a:stretch>
        </p:blipFill>
        <p:spPr>
          <a:xfrm>
            <a:off x="1536622" y="5106212"/>
            <a:ext cx="7967331" cy="1887677"/>
          </a:xfrm>
          <a:prstGeom prst="rect">
            <a:avLst/>
          </a:prstGeom>
        </p:spPr>
      </p:pic>
      <p:pic>
        <p:nvPicPr>
          <p:cNvPr id="9" name="Picture 8" descr="delay1.PNG"/>
          <p:cNvPicPr>
            <a:picLocks noChangeAspect="1"/>
          </p:cNvPicPr>
          <p:nvPr/>
        </p:nvPicPr>
        <p:blipFill>
          <a:blip r:embed="rId4" cstate="print"/>
          <a:srcRect b="73740"/>
          <a:stretch>
            <a:fillRect/>
          </a:stretch>
        </p:blipFill>
        <p:spPr>
          <a:xfrm>
            <a:off x="29897" y="224892"/>
            <a:ext cx="10027233" cy="1448688"/>
          </a:xfrm>
          <a:prstGeom prst="rect">
            <a:avLst/>
          </a:prstGeom>
        </p:spPr>
      </p:pic>
      <p:pic>
        <p:nvPicPr>
          <p:cNvPr id="10" name="Picture 9" descr="delay2.PNG"/>
          <p:cNvPicPr>
            <a:picLocks noChangeAspect="1"/>
          </p:cNvPicPr>
          <p:nvPr/>
        </p:nvPicPr>
        <p:blipFill>
          <a:blip r:embed="rId5" cstate="print"/>
          <a:srcRect b="72999"/>
          <a:stretch>
            <a:fillRect/>
          </a:stretch>
        </p:blipFill>
        <p:spPr>
          <a:xfrm>
            <a:off x="41205" y="1781966"/>
            <a:ext cx="10086422" cy="14895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45" y="3643313"/>
            <a:ext cx="8496300" cy="962025"/>
          </a:xfrm>
        </p:spPr>
        <p:txBody>
          <a:bodyPr/>
          <a:lstStyle/>
          <a:p>
            <a:r>
              <a:rPr lang="en-US" dirty="0" smtClean="0"/>
              <a:t>A bit on detectors (CMS bias)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4766310"/>
            <a:ext cx="9151938" cy="2493328"/>
          </a:xfrm>
        </p:spPr>
        <p:txBody>
          <a:bodyPr/>
          <a:lstStyle/>
          <a:p>
            <a:r>
              <a:rPr lang="en-US" dirty="0" smtClean="0"/>
              <a:t>ATLAS bias given in talk by </a:t>
            </a:r>
            <a:r>
              <a:rPr lang="en-US" dirty="0" err="1" smtClean="0"/>
              <a:t>Marumi</a:t>
            </a:r>
            <a:r>
              <a:rPr lang="en-US" dirty="0" smtClean="0"/>
              <a:t> </a:t>
            </a:r>
            <a:r>
              <a:rPr lang="en-US" dirty="0" err="1" smtClean="0"/>
              <a:t>Kado</a:t>
            </a:r>
            <a:r>
              <a:rPr lang="en-US" dirty="0" smtClean="0"/>
              <a:t> this morning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66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40" y="148407"/>
            <a:ext cx="9406890" cy="704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525" y="67355"/>
            <a:ext cx="8496300" cy="962025"/>
          </a:xfrm>
        </p:spPr>
        <p:txBody>
          <a:bodyPr/>
          <a:lstStyle/>
          <a:p>
            <a:r>
              <a:rPr lang="en-US" dirty="0" smtClean="0"/>
              <a:t>Some assembly required</a:t>
            </a:r>
            <a:endParaRPr lang="en-US" dirty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3172" name="Picture 4" descr="205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089" y="894715"/>
            <a:ext cx="2372840" cy="3543875"/>
          </a:xfrm>
          <a:prstGeom prst="rect">
            <a:avLst/>
          </a:prstGeom>
          <a:noFill/>
        </p:spPr>
      </p:pic>
      <p:pic>
        <p:nvPicPr>
          <p:cNvPr id="263173" name="Picture 5" descr="0702022_05-A4-at-144-dpi"/>
          <p:cNvPicPr>
            <a:picLocks noChangeAspect="1" noChangeArrowheads="1"/>
          </p:cNvPicPr>
          <p:nvPr/>
        </p:nvPicPr>
        <p:blipFill>
          <a:blip r:embed="rId4" cstate="print"/>
          <a:srcRect l="21687" t="2139" r="22005" b="4279"/>
          <a:stretch>
            <a:fillRect/>
          </a:stretch>
        </p:blipFill>
        <p:spPr bwMode="auto">
          <a:xfrm>
            <a:off x="6832283" y="273050"/>
            <a:ext cx="3031807" cy="3784705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pic>
        <p:nvPicPr>
          <p:cNvPr id="9" name="Picture 2" descr="_DSC7271C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7852" y="4279336"/>
            <a:ext cx="4499456" cy="299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4616" y="4132277"/>
            <a:ext cx="3640012" cy="322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44" y="4377171"/>
            <a:ext cx="3575713" cy="2540258"/>
          </a:xfrm>
          <a:prstGeom prst="rect">
            <a:avLst/>
          </a:prstGeom>
          <a:noFill/>
        </p:spPr>
      </p:pic>
      <p:pic>
        <p:nvPicPr>
          <p:cNvPr id="12" name="Picture 11" descr="emptyCM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647" y="1033042"/>
            <a:ext cx="3807725" cy="28504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4480" y="100013"/>
            <a:ext cx="9448800" cy="962025"/>
          </a:xfrm>
        </p:spPr>
        <p:txBody>
          <a:bodyPr/>
          <a:lstStyle/>
          <a:p>
            <a:r>
              <a:rPr lang="en-US" dirty="0" smtClean="0"/>
              <a:t>Vital Statistics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6044" y="1323152"/>
            <a:ext cx="4090036" cy="4202159"/>
          </a:xfrm>
        </p:spPr>
        <p:txBody>
          <a:bodyPr/>
          <a:lstStyle/>
          <a:p>
            <a:r>
              <a:rPr lang="en-US" dirty="0" smtClean="0"/>
              <a:t>Tracker</a:t>
            </a:r>
          </a:p>
          <a:p>
            <a:pPr lvl="1"/>
            <a:r>
              <a:rPr lang="en-US" dirty="0" smtClean="0"/>
              <a:t>|</a:t>
            </a:r>
            <a:r>
              <a:rPr lang="en-US" dirty="0" smtClean="0">
                <a:sym typeface="Symbol"/>
              </a:rPr>
              <a:t>| &lt; 2.5</a:t>
            </a:r>
          </a:p>
          <a:p>
            <a:r>
              <a:rPr lang="en-US" dirty="0" err="1" smtClean="0">
                <a:sym typeface="Symbol"/>
              </a:rPr>
              <a:t>Calorimetry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ECAL </a:t>
            </a:r>
            <a:r>
              <a:rPr lang="en-US" dirty="0" smtClean="0"/>
              <a:t>|</a:t>
            </a:r>
            <a:r>
              <a:rPr lang="en-US" dirty="0" smtClean="0">
                <a:sym typeface="Symbol"/>
              </a:rPr>
              <a:t>| &lt; 3</a:t>
            </a:r>
          </a:p>
          <a:p>
            <a:pPr lvl="1"/>
            <a:r>
              <a:rPr lang="en-US" dirty="0" smtClean="0">
                <a:sym typeface="Symbol"/>
              </a:rPr>
              <a:t>HCAL </a:t>
            </a:r>
            <a:r>
              <a:rPr lang="en-US" dirty="0" smtClean="0"/>
              <a:t>|</a:t>
            </a:r>
            <a:r>
              <a:rPr lang="en-US" dirty="0" smtClean="0">
                <a:sym typeface="Symbol"/>
              </a:rPr>
              <a:t>| &lt; 5</a:t>
            </a:r>
          </a:p>
          <a:p>
            <a:r>
              <a:rPr lang="en-US" dirty="0" err="1" smtClean="0">
                <a:sym typeface="Symbol"/>
              </a:rPr>
              <a:t>Muons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/>
              <a:t>|</a:t>
            </a:r>
            <a:r>
              <a:rPr lang="en-US" dirty="0" smtClean="0">
                <a:sym typeface="Symbol"/>
              </a:rPr>
              <a:t>| &lt; 2.4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 bwMode="auto">
          <a:xfrm>
            <a:off x="4546002" y="1338948"/>
            <a:ext cx="4090036" cy="425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8138" marR="0" lvl="0" indent="-319088" algn="l" defTabSz="719138" rtl="0" eaLnBrk="1" fontAlgn="base" latinLnBrk="0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Tracker</a:t>
            </a:r>
          </a:p>
          <a:p>
            <a:pPr marL="741363" marR="0" lvl="1" indent="-284163" algn="l" defTabSz="719138" rtl="0" eaLnBrk="1" fontAlgn="base" latinLnBrk="0" hangingPunct="1">
              <a:lnSpc>
                <a:spcPct val="123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|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sym typeface="Symbol"/>
              </a:rPr>
              <a:t>| &lt; 2.5</a:t>
            </a:r>
          </a:p>
          <a:p>
            <a:pPr marL="338138" marR="0" lvl="0" indent="-319088" algn="l" defTabSz="719138" rtl="0" eaLnBrk="1" fontAlgn="base" latinLnBrk="0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Calorimetry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741363" marR="0" lvl="1" indent="-284163" algn="l" defTabSz="719138" rtl="0" eaLnBrk="1" fontAlgn="base" latinLnBrk="0" hangingPunct="1">
              <a:lnSpc>
                <a:spcPct val="123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sym typeface="Symbol"/>
              </a:rPr>
              <a:t>ECAL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|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sym typeface="Symbol"/>
              </a:rPr>
              <a:t>| &lt; 3.2</a:t>
            </a:r>
          </a:p>
          <a:p>
            <a:pPr marL="741363" marR="0" lvl="1" indent="-284163" algn="l" defTabSz="719138" rtl="0" eaLnBrk="1" fontAlgn="base" latinLnBrk="0" hangingPunct="1">
              <a:lnSpc>
                <a:spcPct val="123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sym typeface="Symbol"/>
              </a:rPr>
              <a:t>HCAL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|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sym typeface="Symbol"/>
              </a:rPr>
              <a:t>| &lt; 4.9</a:t>
            </a:r>
          </a:p>
          <a:p>
            <a:pPr marL="338138" marR="0" lvl="0" indent="-319088" algn="l" defTabSz="719138" rtl="0" eaLnBrk="1" fontAlgn="base" latinLnBrk="0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Muons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741363" marR="0" lvl="1" indent="-284163" algn="l" defTabSz="719138" rtl="0" eaLnBrk="1" fontAlgn="base" latinLnBrk="0" hangingPunct="1">
              <a:lnSpc>
                <a:spcPct val="123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|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sym typeface="Symbol"/>
              </a:rPr>
              <a:t>| &lt; 2.7</a:t>
            </a:r>
          </a:p>
          <a:p>
            <a:pPr marL="741363" marR="0" lvl="1" indent="-284163" algn="l" defTabSz="719138" rtl="0" eaLnBrk="1" fontAlgn="base" latinLnBrk="0" hangingPunct="1">
              <a:lnSpc>
                <a:spcPct val="123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Times New Roman" pitchFamily="18" charset="0"/>
              <a:buChar char="–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</a:endParaRPr>
          </a:p>
          <a:p>
            <a:pPr marL="741363" marR="0" lvl="1" indent="-284163" algn="l" defTabSz="719138" rtl="0" eaLnBrk="1" fontAlgn="base" latinLnBrk="0" hangingPunct="1">
              <a:lnSpc>
                <a:spcPct val="123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Times New Roman" pitchFamily="18" charset="0"/>
              <a:buChar char="–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861" y="5856051"/>
            <a:ext cx="8397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IMHO, although designs have substantial differences, both have been designed to excel at this particular set of measurements, so performance will be comparable 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2439988"/>
            <a:ext cx="30956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984250" y="225425"/>
            <a:ext cx="7823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6000"/>
              <a:t>What we think we know </a:t>
            </a:r>
          </a:p>
          <a:p>
            <a:pPr algn="ctr"/>
            <a:r>
              <a:rPr lang="en-US" sz="6000"/>
              <a:t>from Simulation…</a:t>
            </a:r>
          </a:p>
        </p:txBody>
      </p:sp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3695700" y="2971800"/>
            <a:ext cx="6203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“An Agnostic is just a cowardly Atheist”</a:t>
            </a:r>
          </a:p>
          <a:p>
            <a:r>
              <a:rPr lang="en-US" sz="2800"/>
              <a:t>-Studs Terkel, 1931-2008</a:t>
            </a:r>
          </a:p>
        </p:txBody>
      </p:sp>
      <p:sp>
        <p:nvSpPr>
          <p:cNvPr id="29185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44525" y="5105400"/>
            <a:ext cx="9151938" cy="2154238"/>
          </a:xfrm>
        </p:spPr>
        <p:txBody>
          <a:bodyPr/>
          <a:lstStyle/>
          <a:p>
            <a:pPr>
              <a:lnSpc>
                <a:spcPct val="106000"/>
              </a:lnSpc>
            </a:pPr>
            <a:r>
              <a:rPr lang="en-US" dirty="0" smtClean="0"/>
              <a:t>Handle </a:t>
            </a:r>
            <a:r>
              <a:rPr lang="en-US" dirty="0"/>
              <a:t>on detector </a:t>
            </a:r>
            <a:r>
              <a:rPr lang="en-US" dirty="0" smtClean="0"/>
              <a:t>effects + </a:t>
            </a:r>
            <a:r>
              <a:rPr lang="en-US" dirty="0" err="1" smtClean="0"/>
              <a:t>mis</a:t>
            </a:r>
            <a:r>
              <a:rPr lang="en-US" dirty="0" smtClean="0"/>
              <a:t>-simulation </a:t>
            </a:r>
            <a:r>
              <a:rPr lang="en-US" dirty="0"/>
              <a:t>with:</a:t>
            </a:r>
          </a:p>
          <a:p>
            <a:pPr lvl="1">
              <a:lnSpc>
                <a:spcPct val="113000"/>
              </a:lnSpc>
            </a:pPr>
            <a:r>
              <a:rPr lang="en-US" dirty="0"/>
              <a:t>Simulation with misaligned, </a:t>
            </a:r>
            <a:r>
              <a:rPr lang="en-US" dirty="0" err="1"/>
              <a:t>uncalibrated</a:t>
            </a:r>
            <a:r>
              <a:rPr lang="en-US" dirty="0"/>
              <a:t> detector</a:t>
            </a:r>
          </a:p>
          <a:p>
            <a:pPr lvl="1">
              <a:lnSpc>
                <a:spcPct val="113000"/>
              </a:lnSpc>
            </a:pPr>
            <a:r>
              <a:rPr lang="en-US" dirty="0"/>
              <a:t>“Data driven” methods: extract background contamination, efficiencies from </a:t>
            </a:r>
            <a:r>
              <a:rPr lang="en-US" dirty="0" smtClean="0"/>
              <a:t>data </a:t>
            </a:r>
            <a:r>
              <a:rPr lang="en-US" dirty="0"/>
              <a:t>itself 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2" y="3835426"/>
            <a:ext cx="8496300" cy="962025"/>
          </a:xfrm>
        </p:spPr>
        <p:txBody>
          <a:bodyPr/>
          <a:lstStyle/>
          <a:p>
            <a:r>
              <a:rPr lang="en-US" dirty="0" smtClean="0"/>
              <a:t>Ingredients to find a heavy </a:t>
            </a:r>
            <a:r>
              <a:rPr lang="en-US" dirty="0" err="1" smtClean="0"/>
              <a:t>higgs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01" y="1047715"/>
            <a:ext cx="9432925" cy="1014550"/>
          </a:xfrm>
        </p:spPr>
        <p:txBody>
          <a:bodyPr/>
          <a:lstStyle/>
          <a:p>
            <a:r>
              <a:rPr lang="en-US" sz="2800" dirty="0" err="1" smtClean="0"/>
              <a:t>p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&gt;15-20 </a:t>
            </a:r>
            <a:r>
              <a:rPr lang="en-US" sz="2800" dirty="0" err="1" smtClean="0"/>
              <a:t>GeV</a:t>
            </a:r>
            <a:r>
              <a:rPr lang="en-US" sz="2800" dirty="0" smtClean="0"/>
              <a:t>, isolation using tracks + </a:t>
            </a:r>
            <a:r>
              <a:rPr lang="en-US" sz="2800" dirty="0" err="1" smtClean="0"/>
              <a:t>calorimetry</a:t>
            </a:r>
            <a:endParaRPr lang="en-US" sz="2800" dirty="0" smtClean="0"/>
          </a:p>
          <a:p>
            <a:r>
              <a:rPr lang="en-US" sz="2800" dirty="0" smtClean="0"/>
              <a:t>Typical efficiencies  </a:t>
            </a:r>
            <a:r>
              <a:rPr lang="en-US" sz="2400" dirty="0" smtClean="0">
                <a:sym typeface="Symbol"/>
              </a:rPr>
              <a:t> ~ 95% ,  </a:t>
            </a:r>
            <a:r>
              <a:rPr lang="en-US" sz="2400" i="1" dirty="0" smtClean="0">
                <a:sym typeface="Symbol"/>
              </a:rPr>
              <a:t>e </a:t>
            </a:r>
            <a:r>
              <a:rPr lang="en-US" sz="2400" dirty="0" smtClean="0">
                <a:sym typeface="Symbol"/>
              </a:rPr>
              <a:t>~ 70-80% </a:t>
            </a: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eff_mu_wz3l_e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9204" y="2096970"/>
            <a:ext cx="4048897" cy="2742108"/>
          </a:xfrm>
          <a:prstGeom prst="rect">
            <a:avLst/>
          </a:prstGeom>
        </p:spPr>
      </p:pic>
      <p:pic>
        <p:nvPicPr>
          <p:cNvPr id="9" name="Picture 8" descr="eff_mu_wz3l_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395" y="2101044"/>
            <a:ext cx="4048897" cy="2742108"/>
          </a:xfrm>
          <a:prstGeom prst="rect">
            <a:avLst/>
          </a:prstGeom>
        </p:spPr>
      </p:pic>
      <p:pic>
        <p:nvPicPr>
          <p:cNvPr id="10" name="Picture 9" descr="eff_el_wz3l_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7916" y="4963556"/>
            <a:ext cx="4048897" cy="2599294"/>
          </a:xfrm>
          <a:prstGeom prst="rect">
            <a:avLst/>
          </a:prstGeom>
        </p:spPr>
      </p:pic>
      <p:pic>
        <p:nvPicPr>
          <p:cNvPr id="7" name="Picture 6" descr="eff_el_wz3l_p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951" y="4963556"/>
            <a:ext cx="4048897" cy="2599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and Heavy Flavor Veto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05" y="969890"/>
            <a:ext cx="5970297" cy="6134100"/>
          </a:xfrm>
        </p:spPr>
        <p:txBody>
          <a:bodyPr/>
          <a:lstStyle/>
          <a:p>
            <a:r>
              <a:rPr lang="en-US" sz="2800" dirty="0" smtClean="0"/>
              <a:t>Count all Jets above 20 </a:t>
            </a:r>
            <a:r>
              <a:rPr lang="en-US" sz="2800" dirty="0" err="1" smtClean="0"/>
              <a:t>GeV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dirty="0" smtClean="0"/>
              <a:t>b tagging to remove Heavy flavor leptons</a:t>
            </a:r>
          </a:p>
          <a:p>
            <a:pPr lvl="1"/>
            <a:r>
              <a:rPr lang="en-US" sz="2400" dirty="0" smtClean="0"/>
              <a:t>Soft leptons</a:t>
            </a:r>
          </a:p>
          <a:p>
            <a:pPr lvl="1"/>
            <a:r>
              <a:rPr lang="en-US" sz="2400" dirty="0" smtClean="0"/>
              <a:t>Large impact parameter</a:t>
            </a:r>
          </a:p>
          <a:p>
            <a:pPr lvl="1"/>
            <a:r>
              <a:rPr lang="en-US" sz="2400" dirty="0" smtClean="0"/>
              <a:t>Substantial SV mass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jet_reco_atlas.png"/>
          <p:cNvPicPr>
            <a:picLocks noChangeAspect="1"/>
          </p:cNvPicPr>
          <p:nvPr/>
        </p:nvPicPr>
        <p:blipFill>
          <a:blip r:embed="rId2" cstate="print"/>
          <a:srcRect t="37884" r="6258" b="3073"/>
          <a:stretch>
            <a:fillRect/>
          </a:stretch>
        </p:blipFill>
        <p:spPr>
          <a:xfrm>
            <a:off x="638783" y="1459656"/>
            <a:ext cx="3337560" cy="2975135"/>
          </a:xfrm>
          <a:prstGeom prst="rect">
            <a:avLst/>
          </a:prstGeom>
        </p:spPr>
      </p:pic>
      <p:pic>
        <p:nvPicPr>
          <p:cNvPr id="474113" name="Picture 1" descr="C:\Documents and Settings\Steve\Desktop\HiggsAnnArbor\jet_reco_cms.png"/>
          <p:cNvPicPr>
            <a:picLocks noChangeAspect="1" noChangeArrowheads="1"/>
          </p:cNvPicPr>
          <p:nvPr/>
        </p:nvPicPr>
        <p:blipFill>
          <a:blip r:embed="rId3" cstate="print"/>
          <a:srcRect l="7754" t="50667" r="10372" b="6123"/>
          <a:stretch>
            <a:fillRect/>
          </a:stretch>
        </p:blipFill>
        <p:spPr bwMode="auto">
          <a:xfrm>
            <a:off x="4207570" y="1449415"/>
            <a:ext cx="4005680" cy="2991663"/>
          </a:xfrm>
          <a:prstGeom prst="rect">
            <a:avLst/>
          </a:prstGeom>
          <a:noFill/>
        </p:spPr>
      </p:pic>
      <p:pic>
        <p:nvPicPr>
          <p:cNvPr id="474115" name="Picture 3" descr="D:\freiburg2010\figures\btag_comb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846" y="4488520"/>
            <a:ext cx="3207931" cy="296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Boson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125538"/>
            <a:ext cx="3120079" cy="6134100"/>
          </a:xfrm>
        </p:spPr>
        <p:txBody>
          <a:bodyPr>
            <a:normAutofit/>
          </a:bodyPr>
          <a:lstStyle/>
          <a:p>
            <a:r>
              <a:rPr lang="en-US" dirty="0" smtClean="0"/>
              <a:t>Veto central AND accept 2 forward jets in opposite hemi.</a:t>
            </a:r>
          </a:p>
          <a:p>
            <a:pPr lvl="1"/>
            <a:r>
              <a:rPr lang="en-US" dirty="0" smtClean="0"/>
              <a:t>Sensitive to </a:t>
            </a:r>
            <a:r>
              <a:rPr lang="en-US" dirty="0" err="1" smtClean="0"/>
              <a:t>fermiphobic</a:t>
            </a:r>
            <a:r>
              <a:rPr lang="en-US" dirty="0" smtClean="0"/>
              <a:t> </a:t>
            </a:r>
            <a:r>
              <a:rPr lang="en-US" dirty="0" err="1" smtClean="0"/>
              <a:t>higgs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72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412" y="1521705"/>
            <a:ext cx="6274792" cy="424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W decays to characterize MET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Leading source of emphasis on extracting resolutions from data…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72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28" y="1872136"/>
            <a:ext cx="4002087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2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1910" y="1855887"/>
            <a:ext cx="4103180" cy="335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490" y="148590"/>
            <a:ext cx="8566150" cy="998538"/>
          </a:xfrm>
        </p:spPr>
        <p:txBody>
          <a:bodyPr/>
          <a:lstStyle/>
          <a:p>
            <a:r>
              <a:rPr lang="en-US" dirty="0" smtClean="0"/>
              <a:t>High Mass SM Higgs at the LHC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850" y="5406390"/>
            <a:ext cx="6398260" cy="1931988"/>
          </a:xfrm>
        </p:spPr>
        <p:txBody>
          <a:bodyPr/>
          <a:lstStyle/>
          <a:p>
            <a:r>
              <a:rPr lang="en-US" dirty="0" smtClean="0"/>
              <a:t>S. Nahn, MIT</a:t>
            </a:r>
          </a:p>
          <a:p>
            <a:r>
              <a:rPr lang="en-US" dirty="0" smtClean="0"/>
              <a:t>On behalf of ATLAS, CMS, </a:t>
            </a:r>
          </a:p>
          <a:p>
            <a:r>
              <a:rPr lang="en-US" i="1" dirty="0" smtClean="0"/>
              <a:t>and CERN Beams Division    </a:t>
            </a:r>
            <a:endParaRPr lang="en-US" dirty="0"/>
          </a:p>
        </p:txBody>
      </p:sp>
      <p:pic>
        <p:nvPicPr>
          <p:cNvPr id="396290" name="Picture 2" descr="C:\Documents and Settings\Steve\Desktop\fat-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393" y="1151573"/>
            <a:ext cx="4719637" cy="4187825"/>
          </a:xfrm>
          <a:prstGeom prst="rect">
            <a:avLst/>
          </a:prstGeom>
          <a:noFill/>
        </p:spPr>
      </p:pic>
      <p:pic>
        <p:nvPicPr>
          <p:cNvPr id="6" name="Picture 5" descr="ATLAS-chrome-logo_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7910" y="3741206"/>
            <a:ext cx="2913240" cy="1039579"/>
          </a:xfrm>
          <a:prstGeom prst="rect">
            <a:avLst/>
          </a:prstGeom>
        </p:spPr>
      </p:pic>
      <p:pic>
        <p:nvPicPr>
          <p:cNvPr id="7" name="Picture 6" descr="CMS_Logo_100x9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6590" y="1918877"/>
            <a:ext cx="1483005" cy="1468175"/>
          </a:xfrm>
          <a:prstGeom prst="rect">
            <a:avLst/>
          </a:prstGeom>
        </p:spPr>
      </p:pic>
      <p:pic>
        <p:nvPicPr>
          <p:cNvPr id="8" name="Picture 7" descr="LHC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8027" y="5326380"/>
            <a:ext cx="1634676" cy="1558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numbers from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Efficiency : use two lepton resonances</a:t>
            </a:r>
          </a:p>
          <a:p>
            <a:pPr lvl="1"/>
            <a:r>
              <a:rPr lang="en-US" dirty="0" smtClean="0"/>
              <a:t>good lepton (“tag”) + unbiased lepton (“probe”)</a:t>
            </a:r>
          </a:p>
          <a:p>
            <a:r>
              <a:rPr lang="en-US" dirty="0" smtClean="0">
                <a:sym typeface="Symbol"/>
              </a:rPr>
              <a:t>Lepton Fake rates</a:t>
            </a:r>
          </a:p>
          <a:p>
            <a:pPr lvl="1"/>
            <a:r>
              <a:rPr lang="en-US" dirty="0" smtClean="0">
                <a:sym typeface="Symbol"/>
              </a:rPr>
              <a:t> Choose orthogonal fake-rich sample (anti selection) and extrapolate into signal region</a:t>
            </a:r>
          </a:p>
          <a:p>
            <a:r>
              <a:rPr lang="en-US" dirty="0" smtClean="0"/>
              <a:t>Missing Energy</a:t>
            </a:r>
          </a:p>
          <a:p>
            <a:pPr lvl="1"/>
            <a:r>
              <a:rPr lang="en-US" dirty="0" smtClean="0"/>
              <a:t>Use QCD-rich, </a:t>
            </a:r>
            <a:r>
              <a:rPr lang="en-US" i="1" dirty="0" smtClean="0"/>
              <a:t>Z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>
                <a:sym typeface="Euclid Extra"/>
              </a:rPr>
              <a:t>, </a:t>
            </a:r>
            <a:r>
              <a:rPr lang="en-US" dirty="0" smtClean="0">
                <a:sym typeface="Symbol"/>
              </a:rPr>
              <a:t> +jets</a:t>
            </a:r>
            <a:r>
              <a:rPr lang="en-US" dirty="0" smtClean="0">
                <a:sym typeface="Euclid Extra"/>
              </a:rPr>
              <a:t> to measure resolution</a:t>
            </a:r>
          </a:p>
          <a:p>
            <a:pPr lvl="1"/>
            <a:r>
              <a:rPr lang="en-US" dirty="0" smtClean="0">
                <a:sym typeface="Euclid Extra"/>
              </a:rPr>
              <a:t>Compare </a:t>
            </a:r>
            <a:r>
              <a:rPr lang="en-US" i="1" dirty="0" smtClean="0"/>
              <a:t>Z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>
                <a:sym typeface="Euclid Extra"/>
              </a:rPr>
              <a:t>() data with </a:t>
            </a:r>
            <a:r>
              <a:rPr lang="en-US" i="1" dirty="0" smtClean="0">
                <a:sym typeface="Euclid Extra"/>
              </a:rPr>
              <a:t>W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>
                <a:sym typeface="Euclid Extra"/>
              </a:rPr>
              <a:t></a:t>
            </a:r>
            <a:r>
              <a:rPr lang="en-US" dirty="0" smtClean="0">
                <a:sym typeface="Symbol"/>
              </a:rPr>
              <a:t> MC</a:t>
            </a:r>
          </a:p>
          <a:p>
            <a:pPr lvl="1"/>
            <a:r>
              <a:rPr lang="en-US" dirty="0" smtClean="0">
                <a:sym typeface="Symbol"/>
              </a:rPr>
              <a:t>Use </a:t>
            </a:r>
            <a:r>
              <a:rPr lang="en-US" dirty="0" err="1" smtClean="0">
                <a:sym typeface="Symbol"/>
              </a:rPr>
              <a:t>btagged</a:t>
            </a:r>
            <a:r>
              <a:rPr lang="en-US" dirty="0" smtClean="0">
                <a:sym typeface="Symbol"/>
              </a:rPr>
              <a:t>      sample: Clean source of</a:t>
            </a:r>
          </a:p>
          <a:p>
            <a:r>
              <a:rPr lang="en-US" dirty="0" smtClean="0">
                <a:sym typeface="Symbol"/>
              </a:rPr>
              <a:t>Background Normalization</a:t>
            </a:r>
          </a:p>
          <a:p>
            <a:pPr lvl="1"/>
            <a:r>
              <a:rPr lang="en-US" dirty="0" smtClean="0">
                <a:sym typeface="Symbol"/>
              </a:rPr>
              <a:t>Measure  </a:t>
            </a:r>
            <a:r>
              <a:rPr lang="en-US" dirty="0" smtClean="0">
                <a:sym typeface="Euclid Extra"/>
              </a:rPr>
              <a:t>   in </a:t>
            </a:r>
            <a:r>
              <a:rPr lang="en-US" dirty="0" smtClean="0">
                <a:sym typeface="Symbol"/>
              </a:rPr>
              <a:t> 2 jets bin, extrapolate to 1 or 0 jets</a:t>
            </a:r>
          </a:p>
          <a:p>
            <a:pPr lvl="1"/>
            <a:r>
              <a:rPr lang="en-US" dirty="0" smtClean="0">
                <a:sym typeface="Symbol"/>
              </a:rPr>
              <a:t>Z, WW extrapolate in m</a:t>
            </a:r>
            <a:r>
              <a:rPr lang="en-US" baseline="-25000" dirty="0" smtClean="0">
                <a:sym typeface="Euclid Extra"/>
              </a:rPr>
              <a:t></a:t>
            </a:r>
            <a:r>
              <a:rPr lang="en-US" dirty="0" smtClean="0">
                <a:sym typeface="Euclid Extra"/>
              </a:rPr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71214" y="5210215"/>
          <a:ext cx="311282" cy="422095"/>
        </p:xfrm>
        <a:graphic>
          <a:graphicData uri="http://schemas.openxmlformats.org/presentationml/2006/ole">
            <p:oleObj spid="_x0000_s471042" name="Equation" r:id="rId3" imgW="177480" imgH="19044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83573" y="5225506"/>
          <a:ext cx="371475" cy="417513"/>
        </p:xfrm>
        <a:graphic>
          <a:graphicData uri="http://schemas.openxmlformats.org/presentationml/2006/ole">
            <p:oleObj spid="_x0000_s471043" name="Equation" r:id="rId4" imgW="203040" imgH="228600" progId="">
              <p:embed/>
            </p:oleObj>
          </a:graphicData>
        </a:graphic>
      </p:graphicFrame>
      <p:graphicFrame>
        <p:nvGraphicFramePr>
          <p:cNvPr id="471046" name="Object 6"/>
          <p:cNvGraphicFramePr>
            <a:graphicFrameLocks noChangeAspect="1"/>
          </p:cNvGraphicFramePr>
          <p:nvPr/>
        </p:nvGraphicFramePr>
        <p:xfrm>
          <a:off x="2655654" y="6251510"/>
          <a:ext cx="293754" cy="398665"/>
        </p:xfrm>
        <a:graphic>
          <a:graphicData uri="http://schemas.openxmlformats.org/presentationml/2006/ole">
            <p:oleObj spid="_x0000_s471046" name="Equation" r:id="rId5" imgW="177480" imgH="190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10" y="3728430"/>
            <a:ext cx="8496300" cy="962025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smtClean="0">
                <a:sym typeface="Symbol"/>
              </a:rPr>
              <a:t>W</a:t>
            </a:r>
            <a:r>
              <a:rPr lang="en-US" baseline="30000" smtClean="0">
                <a:cs typeface="Times New Roman" pitchFamily="18" charset="0"/>
                <a:sym typeface="Euclid Extra" pitchFamily="18" charset="2"/>
              </a:rPr>
              <a:t>+</a:t>
            </a:r>
            <a:r>
              <a:rPr lang="en-US" smtClean="0">
                <a:sym typeface="Symbol"/>
              </a:rPr>
              <a:t>W</a:t>
            </a:r>
            <a:r>
              <a:rPr lang="en-US" baseline="30000" smtClean="0">
                <a:cs typeface="Times New Roman" pitchFamily="18" charset="0"/>
                <a:sym typeface="Euclid Extra" pitchFamily="18" charset="2"/>
              </a:rPr>
              <a:t>-</a:t>
            </a:r>
            <a:r>
              <a:rPr lang="en-US" smtClean="0">
                <a:sym typeface="Symbol"/>
              </a:rPr>
              <a:t></a:t>
            </a:r>
            <a:r>
              <a:rPr lang="en-US" smtClean="0">
                <a:sym typeface="Euclid Extra"/>
              </a:rPr>
              <a:t></a:t>
            </a:r>
            <a:r>
              <a:rPr lang="en-US" baseline="30000" smtClean="0">
                <a:cs typeface="Times New Roman" pitchFamily="18" charset="0"/>
                <a:sym typeface="Euclid Extra" pitchFamily="18" charset="2"/>
              </a:rPr>
              <a:t>+</a:t>
            </a:r>
            <a:r>
              <a:rPr lang="en-US" smtClean="0">
                <a:sym typeface="Symbol"/>
              </a:rPr>
              <a:t></a:t>
            </a:r>
            <a:r>
              <a:rPr lang="en-US" smtClean="0">
                <a:sym typeface="Euclid Extra"/>
              </a:rPr>
              <a:t></a:t>
            </a:r>
            <a:r>
              <a:rPr lang="en-US" smtClean="0">
                <a:cs typeface="Times New Roman" pitchFamily="18" charset="0"/>
                <a:sym typeface="Euclid Extra" pitchFamily="18" charset="2"/>
              </a:rPr>
              <a:t>'</a:t>
            </a:r>
            <a:r>
              <a:rPr lang="en-US" baseline="30000" smtClean="0">
                <a:cs typeface="Times New Roman" pitchFamily="18" charset="0"/>
                <a:sym typeface="Euclid Extra" pitchFamily="18" charset="2"/>
              </a:rPr>
              <a:t>- </a:t>
            </a:r>
            <a:r>
              <a:rPr lang="en-US" smtClean="0">
                <a:sym typeface="Symbol"/>
              </a:rPr>
              <a:t></a:t>
            </a:r>
            <a:r>
              <a:rPr lang="en-US" smtClean="0">
                <a:cs typeface="Times New Roman" pitchFamily="18" charset="0"/>
                <a:sym typeface="Euclid Extra" pitchFamily="18" charset="2"/>
              </a:rPr>
              <a:t>'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>
                <a:sym typeface="Symbol"/>
              </a:rPr>
              <a:t>WW Event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125538"/>
            <a:ext cx="4832148" cy="6134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Large cross section, but no mass peak</a:t>
            </a:r>
          </a:p>
          <a:p>
            <a:r>
              <a:rPr lang="en-US" dirty="0" smtClean="0"/>
              <a:t>Kinematics</a:t>
            </a:r>
          </a:p>
          <a:p>
            <a:pPr lvl="1"/>
            <a:r>
              <a:rPr lang="en-US" dirty="0" smtClean="0"/>
              <a:t>2 energetic </a:t>
            </a:r>
            <a:r>
              <a:rPr lang="en-US" dirty="0" smtClean="0">
                <a:sym typeface="Euclid Extra"/>
              </a:rPr>
              <a:t>, large MET, no jets</a:t>
            </a:r>
          </a:p>
          <a:p>
            <a:r>
              <a:rPr lang="en-US" dirty="0" smtClean="0">
                <a:sym typeface="Euclid Extra"/>
              </a:rPr>
              <a:t>Spin correlation </a:t>
            </a:r>
          </a:p>
          <a:p>
            <a:pPr lvl="1"/>
            <a:r>
              <a:rPr lang="en-US" dirty="0" smtClean="0">
                <a:sym typeface="Euclid Extra"/>
              </a:rPr>
              <a:t>opposite </a:t>
            </a:r>
            <a:r>
              <a:rPr lang="en-US" dirty="0" err="1" smtClean="0">
                <a:sym typeface="Euclid Extra"/>
              </a:rPr>
              <a:t>helicity</a:t>
            </a:r>
            <a:r>
              <a:rPr lang="en-US" dirty="0" smtClean="0">
                <a:sym typeface="Euclid Extra"/>
              </a:rPr>
              <a:t> going same way </a:t>
            </a:r>
            <a:r>
              <a:rPr lang="en-US" dirty="0" smtClean="0">
                <a:sym typeface="Symbol"/>
              </a:rPr>
              <a:t> </a:t>
            </a:r>
            <a:r>
              <a:rPr lang="en-US" baseline="-25000" dirty="0" smtClean="0">
                <a:sym typeface="Euclid Extra"/>
              </a:rPr>
              <a:t></a:t>
            </a:r>
            <a:r>
              <a:rPr lang="en-US" dirty="0" smtClean="0">
                <a:sym typeface="Euclid Extra"/>
              </a:rPr>
              <a:t>  small </a:t>
            </a:r>
          </a:p>
          <a:p>
            <a:r>
              <a:rPr lang="en-US" dirty="0" smtClean="0"/>
              <a:t>Use Multivariate technique to maximize reach</a:t>
            </a:r>
          </a:p>
          <a:p>
            <a:pPr lvl="1"/>
            <a:r>
              <a:rPr lang="en-US" dirty="0" smtClean="0"/>
              <a:t>Neural net, </a:t>
            </a:r>
            <a:r>
              <a:rPr lang="en-US" dirty="0" err="1" smtClean="0"/>
              <a:t>templated</a:t>
            </a:r>
            <a:r>
              <a:rPr lang="en-US" dirty="0" smtClean="0"/>
              <a:t> likelihood ratio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8073996" y="311226"/>
            <a:ext cx="155643" cy="155643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>
            <a:off x="7169277" y="369608"/>
            <a:ext cx="700390" cy="9727"/>
          </a:xfrm>
          <a:prstGeom prst="straightConnector1">
            <a:avLst/>
          </a:prstGeom>
          <a:solidFill>
            <a:srgbClr val="00B8FF"/>
          </a:solidFill>
          <a:ln w="63500" cap="flat" cmpd="dbl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8930017" y="661437"/>
            <a:ext cx="525293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8294475" y="658195"/>
            <a:ext cx="525293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 flipH="1">
            <a:off x="8998139" y="817066"/>
            <a:ext cx="428017" cy="1588"/>
          </a:xfrm>
          <a:prstGeom prst="straightConnector1">
            <a:avLst/>
          </a:prstGeom>
          <a:solidFill>
            <a:srgbClr val="00B8FF"/>
          </a:solidFill>
          <a:ln w="63500" cap="flat" cmpd="dbl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 flipH="1">
            <a:off x="8411237" y="833278"/>
            <a:ext cx="428017" cy="1588"/>
          </a:xfrm>
          <a:prstGeom prst="straightConnector1">
            <a:avLst/>
          </a:prstGeom>
          <a:solidFill>
            <a:srgbClr val="00B8FF"/>
          </a:solidFill>
          <a:ln w="63500" cap="flat" cmpd="dbl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496753" y="667917"/>
            <a:ext cx="525293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C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6861211" y="664675"/>
            <a:ext cx="525293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C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0800000">
            <a:off x="7564875" y="823546"/>
            <a:ext cx="428017" cy="1588"/>
          </a:xfrm>
          <a:prstGeom prst="straightConnector1">
            <a:avLst/>
          </a:prstGeom>
          <a:solidFill>
            <a:srgbClr val="00B8FF"/>
          </a:solidFill>
          <a:ln w="63500" cap="flat" cmpd="dbl" algn="ctr">
            <a:solidFill>
              <a:srgbClr val="FFC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>
            <a:off x="6977973" y="839758"/>
            <a:ext cx="428017" cy="1588"/>
          </a:xfrm>
          <a:prstGeom prst="straightConnector1">
            <a:avLst/>
          </a:prstGeom>
          <a:solidFill>
            <a:srgbClr val="00B8FF"/>
          </a:solidFill>
          <a:ln w="63500" cap="flat" cmpd="dbl" algn="ctr">
            <a:solidFill>
              <a:srgbClr val="FFC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8440354" y="376096"/>
            <a:ext cx="703633" cy="3240"/>
          </a:xfrm>
          <a:prstGeom prst="straightConnector1">
            <a:avLst/>
          </a:prstGeom>
          <a:solidFill>
            <a:srgbClr val="00B8FF"/>
          </a:solidFill>
          <a:ln w="6350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" name="Picture 29" descr="AtlasHwwAngle.png"/>
          <p:cNvPicPr>
            <a:picLocks noChangeAspect="1"/>
          </p:cNvPicPr>
          <p:nvPr/>
        </p:nvPicPr>
        <p:blipFill>
          <a:blip r:embed="rId2" cstate="print"/>
          <a:srcRect t="60325" r="13406"/>
          <a:stretch>
            <a:fillRect/>
          </a:stretch>
        </p:blipFill>
        <p:spPr>
          <a:xfrm>
            <a:off x="5450147" y="1177043"/>
            <a:ext cx="4627303" cy="3000578"/>
          </a:xfrm>
          <a:prstGeom prst="rect">
            <a:avLst/>
          </a:prstGeom>
        </p:spPr>
      </p:pic>
      <p:pic>
        <p:nvPicPr>
          <p:cNvPr id="31" name="Picture 30" descr="CMS_NN_HWW.png"/>
          <p:cNvPicPr>
            <a:picLocks noChangeAspect="1"/>
          </p:cNvPicPr>
          <p:nvPr/>
        </p:nvPicPr>
        <p:blipFill>
          <a:blip r:embed="rId3" cstate="print"/>
          <a:srcRect l="4130" t="39745" r="4486"/>
          <a:stretch>
            <a:fillRect/>
          </a:stretch>
        </p:blipFill>
        <p:spPr>
          <a:xfrm>
            <a:off x="6292636" y="4212076"/>
            <a:ext cx="3444751" cy="3214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80593" y="4172816"/>
            <a:ext cx="3670520" cy="322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>
                <a:sym typeface="Symbol"/>
              </a:rPr>
              <a:t>WW Prospects, 14 </a:t>
            </a:r>
            <a:r>
              <a:rPr lang="en-US" dirty="0" err="1" smtClean="0">
                <a:sym typeface="Symbol"/>
              </a:rPr>
              <a:t>TeV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32" y="1060314"/>
            <a:ext cx="9151938" cy="4474723"/>
          </a:xfrm>
        </p:spPr>
        <p:txBody>
          <a:bodyPr/>
          <a:lstStyle/>
          <a:p>
            <a:r>
              <a:rPr lang="en-US" sz="2800" dirty="0" smtClean="0"/>
              <a:t>14 </a:t>
            </a:r>
            <a:r>
              <a:rPr lang="en-US" sz="2800" dirty="0" err="1" smtClean="0"/>
              <a:t>TeV</a:t>
            </a:r>
            <a:r>
              <a:rPr lang="en-US" sz="2800" dirty="0" smtClean="0"/>
              <a:t> with 10, 1 fb</a:t>
            </a:r>
            <a:r>
              <a:rPr lang="en-US" sz="2800" baseline="30000" dirty="0" smtClean="0"/>
              <a:t>-1</a:t>
            </a:r>
          </a:p>
          <a:p>
            <a:endParaRPr lang="en-US" sz="2800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30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369" y="2520865"/>
            <a:ext cx="4772648" cy="322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53760" y="914432"/>
            <a:ext cx="3260320" cy="325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16" y="-26458"/>
            <a:ext cx="9668833" cy="962025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>
                <a:sym typeface="Symbol"/>
              </a:rPr>
              <a:t>WW Prospects, rescaled to 7 </a:t>
            </a:r>
            <a:r>
              <a:rPr lang="en-US" dirty="0" err="1" smtClean="0">
                <a:sym typeface="Symbol"/>
              </a:rPr>
              <a:t>TeV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647" y="852596"/>
            <a:ext cx="3852154" cy="371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3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22" y="4474724"/>
            <a:ext cx="4368028" cy="296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3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647" y="1877438"/>
            <a:ext cx="4783028" cy="383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65438" y="3747885"/>
            <a:ext cx="8496300" cy="962025"/>
          </a:xfrm>
        </p:spPr>
        <p:txBody>
          <a:bodyPr/>
          <a:lstStyle/>
          <a:p>
            <a:r>
              <a:rPr lang="en-US" dirty="0"/>
              <a:t>Higgs </a:t>
            </a:r>
            <a:r>
              <a:rPr lang="en-US" dirty="0">
                <a:sym typeface="Symbol" pitchFamily="18" charset="2"/>
              </a:rPr>
              <a:t> ZZ</a:t>
            </a:r>
            <a:r>
              <a:rPr lang="en-US" dirty="0">
                <a:sym typeface="Euclid Extra" pitchFamily="18" charset="2"/>
              </a:rPr>
              <a:t></a:t>
            </a:r>
            <a:r>
              <a:rPr lang="en-US" baseline="30000" dirty="0">
                <a:sym typeface="Euclid Extra" pitchFamily="18" charset="2"/>
              </a:rPr>
              <a:t>+</a:t>
            </a:r>
            <a:r>
              <a:rPr lang="en-US" dirty="0">
                <a:sym typeface="Euclid Extra" pitchFamily="18" charset="2"/>
              </a:rPr>
              <a:t></a:t>
            </a:r>
            <a:r>
              <a:rPr lang="en-US" baseline="30000" dirty="0">
                <a:sym typeface="Euclid Extra" pitchFamily="18" charset="2"/>
              </a:rPr>
              <a:t>-</a:t>
            </a:r>
            <a:r>
              <a:rPr lang="en-US" dirty="0">
                <a:sym typeface="Euclid Extra" pitchFamily="18" charset="2"/>
              </a:rPr>
              <a:t></a:t>
            </a:r>
            <a:r>
              <a:rPr lang="en-US" dirty="0">
                <a:cs typeface="Times New Roman" pitchFamily="18" charset="0"/>
                <a:sym typeface="Euclid Extra" pitchFamily="18" charset="2"/>
              </a:rPr>
              <a:t>'</a:t>
            </a:r>
            <a:r>
              <a:rPr lang="en-US" baseline="30000" dirty="0">
                <a:cs typeface="Times New Roman" pitchFamily="18" charset="0"/>
                <a:sym typeface="Euclid Extra" pitchFamily="18" charset="2"/>
              </a:rPr>
              <a:t>+</a:t>
            </a:r>
            <a:r>
              <a:rPr lang="en-US" dirty="0">
                <a:sym typeface="Euclid Extra" pitchFamily="18" charset="2"/>
              </a:rPr>
              <a:t></a:t>
            </a:r>
            <a:r>
              <a:rPr lang="en-US" dirty="0">
                <a:cs typeface="Times New Roman" pitchFamily="18" charset="0"/>
                <a:sym typeface="Euclid Extra" pitchFamily="18" charset="2"/>
              </a:rPr>
              <a:t>'</a:t>
            </a:r>
            <a:r>
              <a:rPr lang="en-US" baseline="30000" dirty="0">
                <a:cs typeface="Times New Roman" pitchFamily="18" charset="0"/>
                <a:sym typeface="Euclid Extra" pitchFamily="18" charset="2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90285"/>
            <a:ext cx="8496300" cy="962025"/>
          </a:xfrm>
        </p:spPr>
        <p:txBody>
          <a:bodyPr/>
          <a:lstStyle/>
          <a:p>
            <a:r>
              <a:rPr lang="en-US" dirty="0"/>
              <a:t>Higgs </a:t>
            </a:r>
            <a:r>
              <a:rPr lang="en-US" dirty="0">
                <a:sym typeface="Symbol" pitchFamily="18" charset="2"/>
              </a:rPr>
              <a:t> ZZ</a:t>
            </a:r>
            <a:r>
              <a:rPr lang="en-US" dirty="0">
                <a:sym typeface="Euclid Extra" pitchFamily="18" charset="2"/>
              </a:rPr>
              <a:t></a:t>
            </a:r>
            <a:r>
              <a:rPr lang="en-US" baseline="30000" dirty="0">
                <a:sym typeface="Euclid Extra" pitchFamily="18" charset="2"/>
              </a:rPr>
              <a:t>+</a:t>
            </a:r>
            <a:r>
              <a:rPr lang="en-US" dirty="0">
                <a:sym typeface="Euclid Extra" pitchFamily="18" charset="2"/>
              </a:rPr>
              <a:t></a:t>
            </a:r>
            <a:r>
              <a:rPr lang="en-US" baseline="30000" dirty="0">
                <a:sym typeface="Euclid Extra" pitchFamily="18" charset="2"/>
              </a:rPr>
              <a:t>-</a:t>
            </a:r>
            <a:r>
              <a:rPr lang="en-US" dirty="0">
                <a:sym typeface="Euclid Extra" pitchFamily="18" charset="2"/>
              </a:rPr>
              <a:t></a:t>
            </a:r>
            <a:r>
              <a:rPr lang="en-US" dirty="0">
                <a:cs typeface="Times New Roman" pitchFamily="18" charset="0"/>
                <a:sym typeface="Euclid Extra" pitchFamily="18" charset="2"/>
              </a:rPr>
              <a:t>'</a:t>
            </a:r>
            <a:r>
              <a:rPr lang="en-US" baseline="30000" dirty="0">
                <a:cs typeface="Times New Roman" pitchFamily="18" charset="0"/>
                <a:sym typeface="Euclid Extra" pitchFamily="18" charset="2"/>
              </a:rPr>
              <a:t>+</a:t>
            </a:r>
            <a:r>
              <a:rPr lang="en-US" dirty="0">
                <a:sym typeface="Euclid Extra" pitchFamily="18" charset="2"/>
              </a:rPr>
              <a:t></a:t>
            </a:r>
            <a:r>
              <a:rPr lang="en-US" dirty="0">
                <a:cs typeface="Times New Roman" pitchFamily="18" charset="0"/>
                <a:sym typeface="Euclid Extra" pitchFamily="18" charset="2"/>
              </a:rPr>
              <a:t>'</a:t>
            </a:r>
            <a:r>
              <a:rPr lang="en-US" baseline="30000" dirty="0">
                <a:cs typeface="Times New Roman" pitchFamily="18" charset="0"/>
                <a:sym typeface="Euclid Extra" pitchFamily="18" charset="2"/>
              </a:rPr>
              <a:t>-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125538"/>
            <a:ext cx="5775325" cy="6132512"/>
          </a:xfrm>
        </p:spPr>
        <p:txBody>
          <a:bodyPr>
            <a:normAutofit lnSpcReduction="10000"/>
          </a:bodyPr>
          <a:lstStyle/>
          <a:p>
            <a:pPr>
              <a:lnSpc>
                <a:spcPct val="106000"/>
              </a:lnSpc>
            </a:pPr>
            <a:r>
              <a:rPr lang="en-US" dirty="0" smtClean="0"/>
              <a:t>Small BR, but Mass peak</a:t>
            </a:r>
            <a:endParaRPr lang="en-US" dirty="0"/>
          </a:p>
          <a:p>
            <a:pPr>
              <a:lnSpc>
                <a:spcPct val="106000"/>
              </a:lnSpc>
            </a:pPr>
            <a:r>
              <a:rPr lang="en-US" dirty="0"/>
              <a:t>Huge Background:</a:t>
            </a:r>
          </a:p>
          <a:p>
            <a:pPr lvl="1">
              <a:lnSpc>
                <a:spcPct val="113000"/>
              </a:lnSpc>
            </a:pPr>
            <a:r>
              <a:rPr lang="en-US" dirty="0"/>
              <a:t>QCD fakes ~ </a:t>
            </a:r>
            <a:r>
              <a:rPr lang="en-US" dirty="0">
                <a:cs typeface="Times New Roman" pitchFamily="18" charset="0"/>
              </a:rPr>
              <a:t>× 10</a:t>
            </a:r>
            <a:r>
              <a:rPr lang="en-US" baseline="30000" dirty="0">
                <a:cs typeface="Times New Roman" pitchFamily="18" charset="0"/>
              </a:rPr>
              <a:t>7</a:t>
            </a:r>
            <a:endParaRPr lang="en-US" dirty="0"/>
          </a:p>
          <a:p>
            <a:pPr lvl="1">
              <a:lnSpc>
                <a:spcPct val="113000"/>
              </a:lnSpc>
            </a:pPr>
            <a:r>
              <a:rPr lang="en-US" dirty="0"/>
              <a:t>              ~ </a:t>
            </a:r>
            <a:r>
              <a:rPr lang="en-US" dirty="0">
                <a:cs typeface="Times New Roman" pitchFamily="18" charset="0"/>
              </a:rPr>
              <a:t>× 10</a:t>
            </a:r>
            <a:r>
              <a:rPr lang="en-US" dirty="0"/>
              <a:t>00</a:t>
            </a:r>
          </a:p>
          <a:p>
            <a:pPr lvl="1">
              <a:lnSpc>
                <a:spcPct val="113000"/>
              </a:lnSpc>
            </a:pPr>
            <a:r>
              <a:rPr lang="en-US" dirty="0"/>
              <a:t>ZZ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>
                <a:sym typeface="Euclid Extra" pitchFamily="18" charset="2"/>
              </a:rPr>
              <a:t></a:t>
            </a:r>
            <a:r>
              <a:rPr lang="en-US" baseline="30000" dirty="0">
                <a:sym typeface="Euclid Extra" pitchFamily="18" charset="2"/>
              </a:rPr>
              <a:t>+</a:t>
            </a:r>
            <a:r>
              <a:rPr lang="en-US" dirty="0">
                <a:sym typeface="Euclid Extra" pitchFamily="18" charset="2"/>
              </a:rPr>
              <a:t></a:t>
            </a:r>
            <a:r>
              <a:rPr lang="en-US" baseline="30000" dirty="0">
                <a:sym typeface="Euclid Extra" pitchFamily="18" charset="2"/>
              </a:rPr>
              <a:t>-</a:t>
            </a:r>
            <a:r>
              <a:rPr lang="en-US" dirty="0">
                <a:sym typeface="Euclid Extra" pitchFamily="18" charset="2"/>
              </a:rPr>
              <a:t></a:t>
            </a:r>
            <a:r>
              <a:rPr lang="en-US" dirty="0">
                <a:cs typeface="Times New Roman" pitchFamily="18" charset="0"/>
                <a:sym typeface="Euclid Extra" pitchFamily="18" charset="2"/>
              </a:rPr>
              <a:t>'</a:t>
            </a:r>
            <a:r>
              <a:rPr lang="en-US" baseline="30000" dirty="0">
                <a:cs typeface="Times New Roman" pitchFamily="18" charset="0"/>
                <a:sym typeface="Euclid Extra" pitchFamily="18" charset="2"/>
              </a:rPr>
              <a:t>+</a:t>
            </a:r>
            <a:r>
              <a:rPr lang="en-US" dirty="0">
                <a:sym typeface="Euclid Extra" pitchFamily="18" charset="2"/>
              </a:rPr>
              <a:t></a:t>
            </a:r>
            <a:r>
              <a:rPr lang="en-US" dirty="0">
                <a:cs typeface="Times New Roman" pitchFamily="18" charset="0"/>
                <a:sym typeface="Euclid Extra" pitchFamily="18" charset="2"/>
              </a:rPr>
              <a:t>'</a:t>
            </a:r>
            <a:r>
              <a:rPr lang="en-US" baseline="30000" dirty="0">
                <a:cs typeface="Times New Roman" pitchFamily="18" charset="0"/>
                <a:sym typeface="Euclid Extra" pitchFamily="18" charset="2"/>
              </a:rPr>
              <a:t>- </a:t>
            </a:r>
            <a:r>
              <a:rPr lang="en-US" dirty="0"/>
              <a:t>~ </a:t>
            </a:r>
            <a:r>
              <a:rPr lang="en-US" dirty="0">
                <a:cs typeface="Times New Roman" pitchFamily="18" charset="0"/>
              </a:rPr>
              <a:t>× 200</a:t>
            </a:r>
            <a:endParaRPr lang="en-US" dirty="0"/>
          </a:p>
          <a:p>
            <a:pPr>
              <a:lnSpc>
                <a:spcPct val="106000"/>
              </a:lnSpc>
            </a:pPr>
            <a:r>
              <a:rPr lang="en-US" dirty="0"/>
              <a:t>4 High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isolated leptons, min/max m</a:t>
            </a:r>
            <a:r>
              <a:rPr lang="en-US" baseline="-25000" dirty="0">
                <a:sym typeface="Euclid Extra" pitchFamily="18" charset="2"/>
              </a:rPr>
              <a:t>+-</a:t>
            </a:r>
            <a:r>
              <a:rPr lang="en-US" dirty="0">
                <a:sym typeface="Euclid Extra" pitchFamily="18" charset="2"/>
              </a:rPr>
              <a:t>,m</a:t>
            </a:r>
            <a:r>
              <a:rPr lang="en-US" baseline="-25000" dirty="0">
                <a:sym typeface="Euclid Extra" pitchFamily="18" charset="2"/>
              </a:rPr>
              <a:t></a:t>
            </a:r>
            <a:r>
              <a:rPr lang="en-US" baseline="-25000" dirty="0">
                <a:cs typeface="Times New Roman" pitchFamily="18" charset="0"/>
                <a:sym typeface="Euclid Extra" pitchFamily="18" charset="2"/>
              </a:rPr>
              <a:t>'+</a:t>
            </a:r>
            <a:r>
              <a:rPr lang="en-US" baseline="-25000" dirty="0">
                <a:sym typeface="Euclid Extra" pitchFamily="18" charset="2"/>
              </a:rPr>
              <a:t></a:t>
            </a:r>
            <a:r>
              <a:rPr lang="en-US" baseline="-25000" dirty="0">
                <a:cs typeface="Times New Roman" pitchFamily="18" charset="0"/>
                <a:sym typeface="Euclid Extra" pitchFamily="18" charset="2"/>
              </a:rPr>
              <a:t>'-</a:t>
            </a:r>
            <a:r>
              <a:rPr lang="en-US" dirty="0">
                <a:cs typeface="Times New Roman" pitchFamily="18" charset="0"/>
                <a:sym typeface="Euclid Extra" pitchFamily="18" charset="2"/>
              </a:rPr>
              <a:t>,</a:t>
            </a:r>
            <a:r>
              <a:rPr lang="en-US" dirty="0"/>
              <a:t>m</a:t>
            </a:r>
            <a:r>
              <a:rPr lang="en-US" baseline="-25000" dirty="0">
                <a:sym typeface="Euclid Extra" pitchFamily="18" charset="2"/>
              </a:rPr>
              <a:t>4</a:t>
            </a:r>
            <a:endParaRPr lang="en-US" baseline="-25000" dirty="0"/>
          </a:p>
          <a:p>
            <a:pPr>
              <a:lnSpc>
                <a:spcPct val="106000"/>
              </a:lnSpc>
            </a:pPr>
            <a:r>
              <a:rPr lang="en-US" dirty="0"/>
              <a:t>No missing energy</a:t>
            </a:r>
          </a:p>
          <a:p>
            <a:pPr>
              <a:lnSpc>
                <a:spcPct val="106000"/>
              </a:lnSpc>
            </a:pPr>
            <a:r>
              <a:rPr lang="en-US" dirty="0"/>
              <a:t>No jets (except VBF </a:t>
            </a:r>
            <a:r>
              <a:rPr lang="en-US" dirty="0" smtClean="0"/>
              <a:t> </a:t>
            </a:r>
            <a:r>
              <a:rPr lang="en-US" dirty="0"/>
              <a:t>jets)</a:t>
            </a:r>
          </a:p>
          <a:p>
            <a:pPr>
              <a:lnSpc>
                <a:spcPct val="106000"/>
              </a:lnSpc>
            </a:pPr>
            <a:r>
              <a:rPr lang="en-US" dirty="0"/>
              <a:t>No displaced vertices</a:t>
            </a:r>
          </a:p>
          <a:p>
            <a:pPr>
              <a:lnSpc>
                <a:spcPct val="106000"/>
              </a:lnSpc>
            </a:pPr>
            <a:r>
              <a:rPr lang="en-US" dirty="0" smtClean="0"/>
              <a:t>Higgs width degrades sensitivity at high </a:t>
            </a:r>
            <a:r>
              <a:rPr lang="en-US" i="1" dirty="0" err="1" smtClean="0"/>
              <a:t>m</a:t>
            </a:r>
            <a:r>
              <a:rPr lang="en-US" baseline="-25000" dirty="0" err="1" smtClean="0"/>
              <a:t>H</a:t>
            </a:r>
            <a:endParaRPr lang="en-US" baseline="-25000" dirty="0"/>
          </a:p>
        </p:txBody>
      </p:sp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1257300" y="2614743"/>
          <a:ext cx="1195388" cy="550862"/>
        </p:xfrm>
        <a:graphic>
          <a:graphicData uri="http://schemas.openxmlformats.org/presentationml/2006/ole">
            <p:oleObj spid="_x0000_s302084" name="Equation" r:id="rId4" imgW="495000" imgH="228600" progId="">
              <p:embed/>
            </p:oleObj>
          </a:graphicData>
        </a:graphic>
      </p:graphicFrame>
      <p:pic>
        <p:nvPicPr>
          <p:cNvPr id="3020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6031" y="3634687"/>
            <a:ext cx="3735387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pic>
        <p:nvPicPr>
          <p:cNvPr id="10" name="Picture 2" descr="C:\Documents and Settings\Steve\Desktop\mit-greywhite-header3.gif"/>
          <p:cNvPicPr>
            <a:picLocks noChangeAspect="1" noChangeArrowheads="1"/>
          </p:cNvPicPr>
          <p:nvPr/>
        </p:nvPicPr>
        <p:blipFill>
          <a:blip r:embed="rId6" cstate="print">
            <a:lum bright="-39000" contrast="-67000"/>
          </a:blip>
          <a:srcRect/>
          <a:stretch>
            <a:fillRect/>
          </a:stretch>
        </p:blipFill>
        <p:spPr bwMode="auto">
          <a:xfrm>
            <a:off x="9280525" y="0"/>
            <a:ext cx="796925" cy="452438"/>
          </a:xfrm>
          <a:prstGeom prst="rect">
            <a:avLst/>
          </a:prstGeom>
          <a:noFill/>
        </p:spPr>
      </p:pic>
      <p:pic>
        <p:nvPicPr>
          <p:cNvPr id="30208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9862" y="700391"/>
            <a:ext cx="3727173" cy="285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>
                <a:sym typeface="Symbol"/>
              </a:rPr>
              <a:t>ZZ Prospects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45" y="1125538"/>
            <a:ext cx="1777674" cy="6134100"/>
          </a:xfrm>
        </p:spPr>
        <p:txBody>
          <a:bodyPr/>
          <a:lstStyle/>
          <a:p>
            <a:r>
              <a:rPr lang="en-US" dirty="0" smtClean="0"/>
              <a:t>14 </a:t>
            </a:r>
            <a:r>
              <a:rPr lang="en-US" dirty="0" err="1" smtClean="0"/>
              <a:t>TeV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7 </a:t>
            </a:r>
            <a:r>
              <a:rPr lang="en-US" dirty="0" err="1" smtClean="0"/>
              <a:t>TeV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27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417" y="1235414"/>
            <a:ext cx="4141058" cy="280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7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367" y="4195721"/>
            <a:ext cx="4617363" cy="313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7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535" y="826852"/>
            <a:ext cx="3803051" cy="321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So, what’s new?  (again, CMS bias)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68961" name="Picture 1" descr="C:\Documents and Settings\Steve\Desktop\run123592-ani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266" y="1334275"/>
            <a:ext cx="9755382" cy="55660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Tracking, Primary Vertices,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125538"/>
            <a:ext cx="9151938" cy="603871"/>
          </a:xfrm>
        </p:spPr>
        <p:txBody>
          <a:bodyPr/>
          <a:lstStyle/>
          <a:p>
            <a:r>
              <a:rPr lang="en-US" dirty="0" smtClean="0"/>
              <a:t>Tracker Performance excellent, </a:t>
            </a:r>
            <a:r>
              <a:rPr lang="en-US" u="sng" dirty="0" smtClean="0"/>
              <a:t>well modeled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07" y="1785939"/>
            <a:ext cx="2968727" cy="250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57" y="4307439"/>
            <a:ext cx="2936917" cy="249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6531" y="1801720"/>
            <a:ext cx="2554663" cy="245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6255" y="4452729"/>
            <a:ext cx="2327403" cy="236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796" y="4409718"/>
            <a:ext cx="2179983" cy="248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4513" y="1669778"/>
            <a:ext cx="2652365" cy="26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597593"/>
            <a:ext cx="8496300" cy="962025"/>
          </a:xfrm>
        </p:spPr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4" y="100013"/>
            <a:ext cx="8981523" cy="962025"/>
          </a:xfrm>
        </p:spPr>
        <p:txBody>
          <a:bodyPr/>
          <a:lstStyle/>
          <a:p>
            <a:r>
              <a:rPr lang="en-US" dirty="0" smtClean="0"/>
              <a:t>Spectroscopy: K,</a:t>
            </a:r>
            <a:r>
              <a:rPr lang="en-US" dirty="0" smtClean="0">
                <a:sym typeface="Symbol"/>
              </a:rPr>
              <a:t>,,,,D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,D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,D</a:t>
            </a:r>
            <a:r>
              <a:rPr lang="en-US" baseline="30000" dirty="0" smtClean="0">
                <a:sym typeface="Symbol"/>
              </a:rPr>
              <a:t>*</a:t>
            </a:r>
            <a:r>
              <a:rPr lang="en-US" dirty="0" smtClean="0">
                <a:sym typeface="Symbol"/>
              </a:rPr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007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396" y="1093303"/>
            <a:ext cx="30416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 l="1891" t="2161" r="5669" b="2161"/>
          <a:stretch>
            <a:fillRect/>
          </a:stretch>
        </p:blipFill>
        <p:spPr bwMode="auto">
          <a:xfrm>
            <a:off x="5426766" y="4098169"/>
            <a:ext cx="303014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 cstate="print"/>
          <a:srcRect l="7857" t="4037" r="14142" b="6058"/>
          <a:stretch>
            <a:fillRect/>
          </a:stretch>
        </p:blipFill>
        <p:spPr bwMode="auto">
          <a:xfrm>
            <a:off x="5546034" y="1128755"/>
            <a:ext cx="30584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OmMass_selecte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0870" y="4091464"/>
            <a:ext cx="285816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to look at B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125538"/>
            <a:ext cx="9151938" cy="723140"/>
          </a:xfrm>
        </p:spPr>
        <p:txBody>
          <a:bodyPr/>
          <a:lstStyle/>
          <a:p>
            <a:r>
              <a:rPr lang="en-US" dirty="0" smtClean="0"/>
              <a:t>Basic building blocks look 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468" y="1748472"/>
            <a:ext cx="4429125" cy="288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5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919" y="1729409"/>
            <a:ext cx="4444599" cy="294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t="18015" r="47736" b="42601"/>
          <a:stretch>
            <a:fillRect/>
          </a:stretch>
        </p:blipFill>
        <p:spPr bwMode="auto">
          <a:xfrm>
            <a:off x="3975647" y="4819645"/>
            <a:ext cx="5267739" cy="2535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019264" y="5537877"/>
            <a:ext cx="3897313" cy="80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>
                <a:solidFill>
                  <a:srgbClr val="FF0000"/>
                </a:solidFill>
              </a:rPr>
              <a:t>Secondary Vertex (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Standard Symbols L"/>
                <a:sym typeface="Symbol"/>
              </a:rPr>
              <a:t>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ellipse)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>
                <a:solidFill>
                  <a:srgbClr val="FF0000"/>
                </a:solidFill>
              </a:rPr>
              <a:t>with 4 attached tracks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5719620" y="5327366"/>
            <a:ext cx="482392" cy="23577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645422" y="4880105"/>
            <a:ext cx="1371600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n-US" dirty="0">
                <a:solidFill>
                  <a:srgbClr val="FFFF00"/>
                </a:solidFill>
              </a:rPr>
              <a:t>Primary Vertex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442793" y="6565686"/>
            <a:ext cx="2286000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FF"/>
                </a:solidFill>
              </a:rPr>
              <a:t>All other tracks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FF"/>
                </a:solidFill>
              </a:rPr>
              <a:t>Pt &gt; 500 </a:t>
            </a:r>
            <a:r>
              <a:rPr lang="en-US" dirty="0" err="1">
                <a:solidFill>
                  <a:srgbClr val="0000FF"/>
                </a:solidFill>
              </a:rPr>
              <a:t>MeV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357809" y="5506278"/>
            <a:ext cx="4114800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b="1" dirty="0">
                <a:solidFill>
                  <a:srgbClr val="FFFFFF"/>
                </a:solidFill>
              </a:rPr>
              <a:t>CMS experiment at LHC, CERN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b="1" dirty="0">
                <a:solidFill>
                  <a:srgbClr val="FFFFFF"/>
                </a:solidFill>
              </a:rPr>
              <a:t>Run 124022 / Event 13598392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b="1" dirty="0">
                <a:solidFill>
                  <a:srgbClr val="FFFFFF"/>
                </a:solidFill>
              </a:rPr>
              <a:t>2009-12-12 00:26:16 CEST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b="1" dirty="0">
                <a:solidFill>
                  <a:srgbClr val="FFFFFF"/>
                </a:solidFill>
              </a:rPr>
              <a:t>Four Tracks Secondary Vertex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ECAL: Photons and Electrons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153" y="1041096"/>
            <a:ext cx="8958673" cy="28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1" y="4193961"/>
            <a:ext cx="384421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8799" y="4183544"/>
            <a:ext cx="2849747" cy="27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5004" y="4172322"/>
            <a:ext cx="2966526" cy="281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and 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980" y="1021400"/>
            <a:ext cx="9151938" cy="6179868"/>
          </a:xfrm>
        </p:spPr>
        <p:txBody>
          <a:bodyPr/>
          <a:lstStyle/>
          <a:p>
            <a:r>
              <a:rPr lang="en-US" sz="2400" dirty="0" err="1" smtClean="0"/>
              <a:t>Calorimetry</a:t>
            </a:r>
            <a:r>
              <a:rPr lang="en-US" sz="2400" dirty="0" smtClean="0"/>
              <a:t> only,              </a:t>
            </a:r>
            <a:r>
              <a:rPr lang="en-US" sz="2400" dirty="0" err="1" smtClean="0"/>
              <a:t>Cal+Tracks</a:t>
            </a:r>
            <a:r>
              <a:rPr lang="en-US" sz="2400" dirty="0" smtClean="0"/>
              <a:t>,              Particle flow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r>
              <a:rPr lang="en-US" sz="2400" dirty="0" smtClean="0"/>
              <a:t>MET – still have some noise to address in the tails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905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2" y="4509879"/>
            <a:ext cx="8418006" cy="271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05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953" y="1427574"/>
            <a:ext cx="8515688" cy="260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125538"/>
            <a:ext cx="4452769" cy="6134100"/>
          </a:xfrm>
        </p:spPr>
        <p:txBody>
          <a:bodyPr/>
          <a:lstStyle/>
          <a:p>
            <a:r>
              <a:rPr lang="en-US" dirty="0" err="1" smtClean="0"/>
              <a:t>Muons</a:t>
            </a:r>
            <a:r>
              <a:rPr lang="en-US" dirty="0" smtClean="0"/>
              <a:t> via </a:t>
            </a:r>
            <a:r>
              <a:rPr lang="en-US" dirty="0" err="1" smtClean="0"/>
              <a:t>Onia</a:t>
            </a:r>
            <a:r>
              <a:rPr lang="en-US" dirty="0" smtClean="0"/>
              <a:t> decays</a:t>
            </a:r>
          </a:p>
          <a:p>
            <a:pPr lvl="1"/>
            <a:r>
              <a:rPr lang="en-US" dirty="0" smtClean="0"/>
              <a:t>Some things will require a bit more time…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0214" y="1786903"/>
            <a:ext cx="4510561" cy="414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first EW bosons…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4525" y="1037986"/>
            <a:ext cx="9151938" cy="6134100"/>
          </a:xfrm>
        </p:spPr>
        <p:txBody>
          <a:bodyPr/>
          <a:lstStyle/>
          <a:p>
            <a:r>
              <a:rPr lang="en-US" dirty="0" smtClean="0"/>
              <a:t>In ~ 1 nb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Expect 8 </a:t>
            </a:r>
            <a:r>
              <a:rPr lang="en-US" i="1" dirty="0" smtClean="0"/>
              <a:t>W</a:t>
            </a:r>
            <a:r>
              <a:rPr lang="en-US" dirty="0" smtClean="0"/>
              <a:t> events, found 3 </a:t>
            </a:r>
            <a:r>
              <a:rPr lang="en-US" i="1" dirty="0" smtClean="0"/>
              <a:t>W</a:t>
            </a:r>
            <a:r>
              <a:rPr lang="en-US" dirty="0" smtClean="0">
                <a:sym typeface="Symbol"/>
              </a:rPr>
              <a:t></a:t>
            </a:r>
            <a:r>
              <a:rPr lang="en-US" i="1" dirty="0" smtClean="0">
                <a:sym typeface="Symbol"/>
              </a:rPr>
              <a:t>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err="1" smtClean="0"/>
              <a:t>W</a:t>
            </a:r>
            <a:r>
              <a:rPr lang="en-US" dirty="0" err="1" smtClean="0">
                <a:sym typeface="Symbol"/>
              </a:rPr>
              <a:t></a:t>
            </a:r>
            <a:r>
              <a:rPr lang="en-US" i="1" dirty="0" err="1" smtClean="0">
                <a:sym typeface="Symbol"/>
              </a:rPr>
              <a:t>e</a:t>
            </a:r>
            <a:r>
              <a:rPr lang="en-US" i="1" dirty="0" smtClean="0">
                <a:sym typeface="Symbol"/>
              </a:rPr>
              <a:t></a:t>
            </a:r>
          </a:p>
          <a:p>
            <a:pPr lvl="1"/>
            <a:r>
              <a:rPr lang="en-US" dirty="0" smtClean="0">
                <a:sym typeface="Symbol"/>
              </a:rPr>
              <a:t>Expect ~ 0.8 </a:t>
            </a:r>
            <a:r>
              <a:rPr lang="en-US" i="1" dirty="0" smtClean="0">
                <a:sym typeface="Symbol"/>
              </a:rPr>
              <a:t>Z</a:t>
            </a:r>
            <a:r>
              <a:rPr lang="en-US" dirty="0" smtClean="0">
                <a:sym typeface="Symbol"/>
              </a:rPr>
              <a:t> events, found 1 </a:t>
            </a:r>
            <a:r>
              <a:rPr lang="en-US" i="1" dirty="0" err="1" smtClean="0">
                <a:sym typeface="Symbol"/>
              </a:rPr>
              <a:t>Z</a:t>
            </a:r>
            <a:r>
              <a:rPr lang="en-US" dirty="0" err="1" smtClean="0">
                <a:sym typeface="Symbol"/>
              </a:rPr>
              <a:t></a:t>
            </a:r>
            <a:r>
              <a:rPr lang="en-US" i="1" dirty="0" err="1" smtClean="0">
                <a:sym typeface="Symbol"/>
              </a:rPr>
              <a:t>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98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0" y="2859934"/>
            <a:ext cx="33958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86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4065" y="3448246"/>
            <a:ext cx="33958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86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0938" y="4659551"/>
            <a:ext cx="33958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48" y="999078"/>
            <a:ext cx="9151938" cy="6267483"/>
          </a:xfrm>
        </p:spPr>
        <p:txBody>
          <a:bodyPr/>
          <a:lstStyle/>
          <a:p>
            <a:r>
              <a:rPr lang="en-US" dirty="0" smtClean="0"/>
              <a:t>High Mass channels are the best avenue for Higgs discovery/exclusion in the near term</a:t>
            </a:r>
          </a:p>
          <a:p>
            <a:r>
              <a:rPr lang="en-US" dirty="0" smtClean="0"/>
              <a:t>Both ATLAS and CMS have studied these channels to death </a:t>
            </a:r>
            <a:r>
              <a:rPr lang="en-US" u="sng" dirty="0" smtClean="0"/>
              <a:t>in simulation</a:t>
            </a:r>
          </a:p>
          <a:p>
            <a:pPr lvl="1"/>
            <a:r>
              <a:rPr lang="en-US" dirty="0" smtClean="0"/>
              <a:t>Considerable attention paid to methods which reduce dependence on simulation and theory</a:t>
            </a:r>
          </a:p>
          <a:p>
            <a:pPr lvl="1"/>
            <a:r>
              <a:rPr lang="en-US" dirty="0" smtClean="0"/>
              <a:t>Not done yet!  Will </a:t>
            </a:r>
            <a:r>
              <a:rPr lang="en-US" dirty="0" err="1" smtClean="0"/>
              <a:t>reoptimize</a:t>
            </a:r>
            <a:r>
              <a:rPr lang="en-US" dirty="0" smtClean="0"/>
              <a:t> for 7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Data! Have the ability to scrutinize understanding of the </a:t>
            </a:r>
            <a:r>
              <a:rPr lang="en-US" dirty="0" err="1" smtClean="0"/>
              <a:t>appartus</a:t>
            </a:r>
            <a:r>
              <a:rPr lang="en-US" dirty="0" smtClean="0"/>
              <a:t>, tune/correct, improve</a:t>
            </a:r>
          </a:p>
          <a:p>
            <a:pPr lvl="1"/>
            <a:r>
              <a:rPr lang="en-US" dirty="0" smtClean="0"/>
              <a:t>So far, things look surprisingly good</a:t>
            </a:r>
          </a:p>
          <a:p>
            <a:r>
              <a:rPr lang="en-US" dirty="0" smtClean="0"/>
              <a:t> Data!  The hunt has just begun…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10" y="3465783"/>
            <a:ext cx="8496300" cy="962025"/>
          </a:xfrm>
        </p:spPr>
        <p:txBody>
          <a:bodyPr/>
          <a:lstStyle/>
          <a:p>
            <a:r>
              <a:rPr lang="en-US" dirty="0" smtClean="0"/>
              <a:t>Various backup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</a:t>
            </a:r>
            <a:r>
              <a:rPr lang="en-US" dirty="0"/>
              <a:t>with 10 pb</a:t>
            </a:r>
            <a:r>
              <a:rPr lang="en-US" baseline="30000" dirty="0"/>
              <a:t>-1</a:t>
            </a:r>
            <a:r>
              <a:rPr lang="en-US" dirty="0"/>
              <a:t>!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3573463"/>
            <a:ext cx="3692525" cy="3736975"/>
          </a:xfrm>
        </p:spPr>
        <p:txBody>
          <a:bodyPr/>
          <a:lstStyle/>
          <a:p>
            <a:pPr>
              <a:lnSpc>
                <a:spcPct val="106000"/>
              </a:lnSpc>
            </a:pPr>
            <a:r>
              <a:rPr lang="en-US" sz="2800" dirty="0"/>
              <a:t>Validates Zs/Ws </a:t>
            </a:r>
          </a:p>
          <a:p>
            <a:pPr lvl="1">
              <a:lnSpc>
                <a:spcPct val="113000"/>
              </a:lnSpc>
            </a:pPr>
            <a:r>
              <a:rPr lang="en-US" sz="2400" dirty="0"/>
              <a:t>Leptons, Missing E, </a:t>
            </a:r>
            <a:r>
              <a:rPr lang="en-US" sz="2400" u="sng" dirty="0"/>
              <a:t>plus</a:t>
            </a:r>
            <a:r>
              <a:rPr lang="en-US" sz="2400" dirty="0"/>
              <a:t> 2 or more jets</a:t>
            </a:r>
          </a:p>
          <a:p>
            <a:pPr>
              <a:lnSpc>
                <a:spcPct val="106000"/>
              </a:lnSpc>
            </a:pPr>
            <a:r>
              <a:rPr lang="en-US" sz="2800" dirty="0"/>
              <a:t>Control sample </a:t>
            </a:r>
            <a:r>
              <a:rPr lang="en-US" sz="2800" dirty="0" smtClean="0"/>
              <a:t>for </a:t>
            </a:r>
            <a:r>
              <a:rPr lang="en-US" sz="2800" dirty="0"/>
              <a:t>b tagging-displaced vertices</a:t>
            </a:r>
          </a:p>
          <a:p>
            <a:pPr>
              <a:lnSpc>
                <a:spcPct val="106000"/>
              </a:lnSpc>
            </a:pPr>
            <a:r>
              <a:rPr lang="en-US" sz="2800" dirty="0">
                <a:sym typeface="Symbol" pitchFamily="18" charset="2"/>
              </a:rPr>
              <a:t>Major background for other studies</a:t>
            </a:r>
          </a:p>
        </p:txBody>
      </p:sp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7275" y="1309688"/>
            <a:ext cx="52101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5978525" y="2770188"/>
            <a:ext cx="546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ee</a:t>
            </a: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8566150" y="2752725"/>
            <a:ext cx="654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  <a:sym typeface="Symbol" pitchFamily="18" charset="2"/>
              </a:rPr>
              <a:t></a:t>
            </a:r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5678488" y="4926013"/>
            <a:ext cx="16462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e</a:t>
            </a:r>
            <a:r>
              <a:rPr lang="en-US" sz="3200">
                <a:solidFill>
                  <a:schemeClr val="tx1"/>
                </a:solidFill>
                <a:sym typeface="Symbol" pitchFamily="18" charset="2"/>
              </a:rPr>
              <a:t> </a:t>
            </a:r>
          </a:p>
          <a:p>
            <a:pPr algn="ctr"/>
            <a:r>
              <a:rPr lang="en-US" sz="3200">
                <a:solidFill>
                  <a:schemeClr val="tx1"/>
                </a:solidFill>
                <a:sym typeface="Symbol" pitchFamily="18" charset="2"/>
              </a:rPr>
              <a:t>S/N ~ 25</a:t>
            </a:r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auto">
          <a:xfrm>
            <a:off x="8289925" y="5086350"/>
            <a:ext cx="1285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All</a:t>
            </a:r>
          </a:p>
          <a:p>
            <a:pPr algn="ctr"/>
            <a:r>
              <a:rPr lang="en-US" sz="2800">
                <a:solidFill>
                  <a:schemeClr val="tx1"/>
                </a:solidFill>
              </a:rPr>
              <a:t>S/N ~ 7</a:t>
            </a:r>
            <a:endParaRPr lang="en-US" sz="2800">
              <a:solidFill>
                <a:schemeClr val="tx1"/>
              </a:solidFill>
              <a:sym typeface="Symbol" pitchFamily="18" charset="2"/>
            </a:endParaRPr>
          </a:p>
        </p:txBody>
      </p:sp>
      <p:grpSp>
        <p:nvGrpSpPr>
          <p:cNvPr id="283683" name="Group 35"/>
          <p:cNvGrpSpPr>
            <a:grpSpLocks/>
          </p:cNvGrpSpPr>
          <p:nvPr/>
        </p:nvGrpSpPr>
        <p:grpSpPr bwMode="auto">
          <a:xfrm>
            <a:off x="285750" y="1420813"/>
            <a:ext cx="1500188" cy="473075"/>
            <a:chOff x="306" y="1297"/>
            <a:chExt cx="1398" cy="298"/>
          </a:xfrm>
        </p:grpSpPr>
        <p:grpSp>
          <p:nvGrpSpPr>
            <p:cNvPr id="283679" name="Group 31"/>
            <p:cNvGrpSpPr>
              <a:grpSpLocks/>
            </p:cNvGrpSpPr>
            <p:nvPr/>
          </p:nvGrpSpPr>
          <p:grpSpPr bwMode="auto">
            <a:xfrm>
              <a:off x="1365" y="1298"/>
              <a:ext cx="339" cy="296"/>
              <a:chOff x="1560" y="1355"/>
              <a:chExt cx="339" cy="296"/>
            </a:xfrm>
          </p:grpSpPr>
          <p:sp>
            <p:nvSpPr>
              <p:cNvPr id="283667" name="Arc 19"/>
              <p:cNvSpPr>
                <a:spLocks/>
              </p:cNvSpPr>
              <p:nvPr/>
            </p:nvSpPr>
            <p:spPr bwMode="auto">
              <a:xfrm>
                <a:off x="1560" y="1357"/>
                <a:ext cx="208" cy="29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6482 w 43200"/>
                  <a:gd name="T1" fmla="*/ 37027 h 38097"/>
                  <a:gd name="T2" fmla="*/ 35543 w 43200"/>
                  <a:gd name="T3" fmla="*/ 38097 h 38097"/>
                  <a:gd name="T4" fmla="*/ 21600 w 43200"/>
                  <a:gd name="T5" fmla="*/ 21600 h 38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097" fill="none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8" name="Arc 20"/>
              <p:cNvSpPr>
                <a:spLocks/>
              </p:cNvSpPr>
              <p:nvPr/>
            </p:nvSpPr>
            <p:spPr bwMode="auto">
              <a:xfrm flipH="1">
                <a:off x="1691" y="1355"/>
                <a:ext cx="208" cy="29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 w 43200"/>
                  <a:gd name="T1" fmla="*/ 22170 h 38097"/>
                  <a:gd name="T2" fmla="*/ 35543 w 43200"/>
                  <a:gd name="T3" fmla="*/ 38097 h 38097"/>
                  <a:gd name="T4" fmla="*/ 21600 w 43200"/>
                  <a:gd name="T5" fmla="*/ 21600 h 38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097" fill="none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3672" name="Group 24"/>
            <p:cNvGrpSpPr>
              <a:grpSpLocks/>
            </p:cNvGrpSpPr>
            <p:nvPr/>
          </p:nvGrpSpPr>
          <p:grpSpPr bwMode="auto">
            <a:xfrm>
              <a:off x="576" y="1297"/>
              <a:ext cx="339" cy="298"/>
              <a:chOff x="723" y="1361"/>
              <a:chExt cx="339" cy="298"/>
            </a:xfrm>
          </p:grpSpPr>
          <p:sp>
            <p:nvSpPr>
              <p:cNvPr id="283670" name="Arc 22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7553 w 43200"/>
                  <a:gd name="T1" fmla="*/ 38008 h 38097"/>
                  <a:gd name="T2" fmla="*/ 35543 w 43200"/>
                  <a:gd name="T3" fmla="*/ 38097 h 38097"/>
                  <a:gd name="T4" fmla="*/ 21600 w 43200"/>
                  <a:gd name="T5" fmla="*/ 21600 h 38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1" name="Arc 23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254 w 43200"/>
                  <a:gd name="T1" fmla="*/ 38583 h 38583"/>
                  <a:gd name="T2" fmla="*/ 35543 w 43200"/>
                  <a:gd name="T3" fmla="*/ 38097 h 38583"/>
                  <a:gd name="T4" fmla="*/ 21600 w 43200"/>
                  <a:gd name="T5" fmla="*/ 21600 h 38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3673" name="Group 25"/>
            <p:cNvGrpSpPr>
              <a:grpSpLocks/>
            </p:cNvGrpSpPr>
            <p:nvPr/>
          </p:nvGrpSpPr>
          <p:grpSpPr bwMode="auto">
            <a:xfrm>
              <a:off x="839" y="1297"/>
              <a:ext cx="339" cy="298"/>
              <a:chOff x="723" y="1361"/>
              <a:chExt cx="339" cy="298"/>
            </a:xfrm>
          </p:grpSpPr>
          <p:sp>
            <p:nvSpPr>
              <p:cNvPr id="283674" name="Arc 26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7553 w 43200"/>
                  <a:gd name="T1" fmla="*/ 38008 h 38097"/>
                  <a:gd name="T2" fmla="*/ 35543 w 43200"/>
                  <a:gd name="T3" fmla="*/ 38097 h 38097"/>
                  <a:gd name="T4" fmla="*/ 21600 w 43200"/>
                  <a:gd name="T5" fmla="*/ 21600 h 38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5" name="Arc 27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254 w 43200"/>
                  <a:gd name="T1" fmla="*/ 38583 h 38583"/>
                  <a:gd name="T2" fmla="*/ 35543 w 43200"/>
                  <a:gd name="T3" fmla="*/ 38097 h 38583"/>
                  <a:gd name="T4" fmla="*/ 21600 w 43200"/>
                  <a:gd name="T5" fmla="*/ 21600 h 38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3676" name="Group 28"/>
            <p:cNvGrpSpPr>
              <a:grpSpLocks/>
            </p:cNvGrpSpPr>
            <p:nvPr/>
          </p:nvGrpSpPr>
          <p:grpSpPr bwMode="auto">
            <a:xfrm>
              <a:off x="1101" y="1297"/>
              <a:ext cx="339" cy="298"/>
              <a:chOff x="723" y="1361"/>
              <a:chExt cx="339" cy="298"/>
            </a:xfrm>
          </p:grpSpPr>
          <p:sp>
            <p:nvSpPr>
              <p:cNvPr id="283677" name="Arc 29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7553 w 43200"/>
                  <a:gd name="T1" fmla="*/ 38008 h 38097"/>
                  <a:gd name="T2" fmla="*/ 35543 w 43200"/>
                  <a:gd name="T3" fmla="*/ 38097 h 38097"/>
                  <a:gd name="T4" fmla="*/ 21600 w 43200"/>
                  <a:gd name="T5" fmla="*/ 21600 h 38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8" name="Arc 30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254 w 43200"/>
                  <a:gd name="T1" fmla="*/ 38583 h 38583"/>
                  <a:gd name="T2" fmla="*/ 35543 w 43200"/>
                  <a:gd name="T3" fmla="*/ 38097 h 38583"/>
                  <a:gd name="T4" fmla="*/ 21600 w 43200"/>
                  <a:gd name="T5" fmla="*/ 21600 h 38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3680" name="Group 32"/>
            <p:cNvGrpSpPr>
              <a:grpSpLocks/>
            </p:cNvGrpSpPr>
            <p:nvPr/>
          </p:nvGrpSpPr>
          <p:grpSpPr bwMode="auto">
            <a:xfrm flipH="1">
              <a:off x="306" y="1298"/>
              <a:ext cx="339" cy="296"/>
              <a:chOff x="1560" y="1355"/>
              <a:chExt cx="339" cy="296"/>
            </a:xfrm>
          </p:grpSpPr>
          <p:sp>
            <p:nvSpPr>
              <p:cNvPr id="283681" name="Arc 33"/>
              <p:cNvSpPr>
                <a:spLocks/>
              </p:cNvSpPr>
              <p:nvPr/>
            </p:nvSpPr>
            <p:spPr bwMode="auto">
              <a:xfrm>
                <a:off x="1560" y="1357"/>
                <a:ext cx="208" cy="29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6482 w 43200"/>
                  <a:gd name="T1" fmla="*/ 37027 h 38097"/>
                  <a:gd name="T2" fmla="*/ 35543 w 43200"/>
                  <a:gd name="T3" fmla="*/ 38097 h 38097"/>
                  <a:gd name="T4" fmla="*/ 21600 w 43200"/>
                  <a:gd name="T5" fmla="*/ 21600 h 38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097" fill="none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82" name="Arc 34"/>
              <p:cNvSpPr>
                <a:spLocks/>
              </p:cNvSpPr>
              <p:nvPr/>
            </p:nvSpPr>
            <p:spPr bwMode="auto">
              <a:xfrm flipH="1">
                <a:off x="1691" y="1355"/>
                <a:ext cx="208" cy="29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 w 43200"/>
                  <a:gd name="T1" fmla="*/ 22170 h 38097"/>
                  <a:gd name="T2" fmla="*/ 35543 w 43200"/>
                  <a:gd name="T3" fmla="*/ 38097 h 38097"/>
                  <a:gd name="T4" fmla="*/ 21600 w 43200"/>
                  <a:gd name="T5" fmla="*/ 21600 h 38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097" fill="none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3684" name="Group 36"/>
          <p:cNvGrpSpPr>
            <a:grpSpLocks/>
          </p:cNvGrpSpPr>
          <p:nvPr/>
        </p:nvGrpSpPr>
        <p:grpSpPr bwMode="auto">
          <a:xfrm>
            <a:off x="290513" y="2663825"/>
            <a:ext cx="1490662" cy="473075"/>
            <a:chOff x="306" y="1297"/>
            <a:chExt cx="1398" cy="298"/>
          </a:xfrm>
        </p:grpSpPr>
        <p:grpSp>
          <p:nvGrpSpPr>
            <p:cNvPr id="283685" name="Group 37"/>
            <p:cNvGrpSpPr>
              <a:grpSpLocks/>
            </p:cNvGrpSpPr>
            <p:nvPr/>
          </p:nvGrpSpPr>
          <p:grpSpPr bwMode="auto">
            <a:xfrm>
              <a:off x="1365" y="1298"/>
              <a:ext cx="339" cy="296"/>
              <a:chOff x="1560" y="1355"/>
              <a:chExt cx="339" cy="296"/>
            </a:xfrm>
          </p:grpSpPr>
          <p:sp>
            <p:nvSpPr>
              <p:cNvPr id="283686" name="Arc 38"/>
              <p:cNvSpPr>
                <a:spLocks/>
              </p:cNvSpPr>
              <p:nvPr/>
            </p:nvSpPr>
            <p:spPr bwMode="auto">
              <a:xfrm>
                <a:off x="1560" y="1357"/>
                <a:ext cx="208" cy="29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6482 w 43200"/>
                  <a:gd name="T1" fmla="*/ 37027 h 38097"/>
                  <a:gd name="T2" fmla="*/ 35543 w 43200"/>
                  <a:gd name="T3" fmla="*/ 38097 h 38097"/>
                  <a:gd name="T4" fmla="*/ 21600 w 43200"/>
                  <a:gd name="T5" fmla="*/ 21600 h 38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097" fill="none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87" name="Arc 39"/>
              <p:cNvSpPr>
                <a:spLocks/>
              </p:cNvSpPr>
              <p:nvPr/>
            </p:nvSpPr>
            <p:spPr bwMode="auto">
              <a:xfrm flipH="1">
                <a:off x="1691" y="1355"/>
                <a:ext cx="208" cy="29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 w 43200"/>
                  <a:gd name="T1" fmla="*/ 22170 h 38097"/>
                  <a:gd name="T2" fmla="*/ 35543 w 43200"/>
                  <a:gd name="T3" fmla="*/ 38097 h 38097"/>
                  <a:gd name="T4" fmla="*/ 21600 w 43200"/>
                  <a:gd name="T5" fmla="*/ 21600 h 38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097" fill="none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3688" name="Group 40"/>
            <p:cNvGrpSpPr>
              <a:grpSpLocks/>
            </p:cNvGrpSpPr>
            <p:nvPr/>
          </p:nvGrpSpPr>
          <p:grpSpPr bwMode="auto">
            <a:xfrm>
              <a:off x="576" y="1297"/>
              <a:ext cx="339" cy="298"/>
              <a:chOff x="723" y="1361"/>
              <a:chExt cx="339" cy="298"/>
            </a:xfrm>
          </p:grpSpPr>
          <p:sp>
            <p:nvSpPr>
              <p:cNvPr id="283689" name="Arc 41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7553 w 43200"/>
                  <a:gd name="T1" fmla="*/ 38008 h 38097"/>
                  <a:gd name="T2" fmla="*/ 35543 w 43200"/>
                  <a:gd name="T3" fmla="*/ 38097 h 38097"/>
                  <a:gd name="T4" fmla="*/ 21600 w 43200"/>
                  <a:gd name="T5" fmla="*/ 21600 h 38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90" name="Arc 42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254 w 43200"/>
                  <a:gd name="T1" fmla="*/ 38583 h 38583"/>
                  <a:gd name="T2" fmla="*/ 35543 w 43200"/>
                  <a:gd name="T3" fmla="*/ 38097 h 38583"/>
                  <a:gd name="T4" fmla="*/ 21600 w 43200"/>
                  <a:gd name="T5" fmla="*/ 21600 h 38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3691" name="Group 43"/>
            <p:cNvGrpSpPr>
              <a:grpSpLocks/>
            </p:cNvGrpSpPr>
            <p:nvPr/>
          </p:nvGrpSpPr>
          <p:grpSpPr bwMode="auto">
            <a:xfrm>
              <a:off x="839" y="1297"/>
              <a:ext cx="339" cy="298"/>
              <a:chOff x="723" y="1361"/>
              <a:chExt cx="339" cy="298"/>
            </a:xfrm>
          </p:grpSpPr>
          <p:sp>
            <p:nvSpPr>
              <p:cNvPr id="283692" name="Arc 44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7553 w 43200"/>
                  <a:gd name="T1" fmla="*/ 38008 h 38097"/>
                  <a:gd name="T2" fmla="*/ 35543 w 43200"/>
                  <a:gd name="T3" fmla="*/ 38097 h 38097"/>
                  <a:gd name="T4" fmla="*/ 21600 w 43200"/>
                  <a:gd name="T5" fmla="*/ 21600 h 38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93" name="Arc 45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254 w 43200"/>
                  <a:gd name="T1" fmla="*/ 38583 h 38583"/>
                  <a:gd name="T2" fmla="*/ 35543 w 43200"/>
                  <a:gd name="T3" fmla="*/ 38097 h 38583"/>
                  <a:gd name="T4" fmla="*/ 21600 w 43200"/>
                  <a:gd name="T5" fmla="*/ 21600 h 38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3694" name="Group 46"/>
            <p:cNvGrpSpPr>
              <a:grpSpLocks/>
            </p:cNvGrpSpPr>
            <p:nvPr/>
          </p:nvGrpSpPr>
          <p:grpSpPr bwMode="auto">
            <a:xfrm>
              <a:off x="1101" y="1297"/>
              <a:ext cx="339" cy="298"/>
              <a:chOff x="723" y="1361"/>
              <a:chExt cx="339" cy="298"/>
            </a:xfrm>
          </p:grpSpPr>
          <p:sp>
            <p:nvSpPr>
              <p:cNvPr id="283695" name="Arc 47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7553 w 43200"/>
                  <a:gd name="T1" fmla="*/ 38008 h 38097"/>
                  <a:gd name="T2" fmla="*/ 35543 w 43200"/>
                  <a:gd name="T3" fmla="*/ 38097 h 38097"/>
                  <a:gd name="T4" fmla="*/ 21600 w 43200"/>
                  <a:gd name="T5" fmla="*/ 21600 h 38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96" name="Arc 48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254 w 43200"/>
                  <a:gd name="T1" fmla="*/ 38583 h 38583"/>
                  <a:gd name="T2" fmla="*/ 35543 w 43200"/>
                  <a:gd name="T3" fmla="*/ 38097 h 38583"/>
                  <a:gd name="T4" fmla="*/ 21600 w 43200"/>
                  <a:gd name="T5" fmla="*/ 21600 h 38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3697" name="Group 49"/>
            <p:cNvGrpSpPr>
              <a:grpSpLocks/>
            </p:cNvGrpSpPr>
            <p:nvPr/>
          </p:nvGrpSpPr>
          <p:grpSpPr bwMode="auto">
            <a:xfrm flipH="1">
              <a:off x="306" y="1298"/>
              <a:ext cx="339" cy="296"/>
              <a:chOff x="1560" y="1355"/>
              <a:chExt cx="339" cy="296"/>
            </a:xfrm>
          </p:grpSpPr>
          <p:sp>
            <p:nvSpPr>
              <p:cNvPr id="283698" name="Arc 50"/>
              <p:cNvSpPr>
                <a:spLocks/>
              </p:cNvSpPr>
              <p:nvPr/>
            </p:nvSpPr>
            <p:spPr bwMode="auto">
              <a:xfrm>
                <a:off x="1560" y="1357"/>
                <a:ext cx="208" cy="29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6482 w 43200"/>
                  <a:gd name="T1" fmla="*/ 37027 h 38097"/>
                  <a:gd name="T2" fmla="*/ 35543 w 43200"/>
                  <a:gd name="T3" fmla="*/ 38097 h 38097"/>
                  <a:gd name="T4" fmla="*/ 21600 w 43200"/>
                  <a:gd name="T5" fmla="*/ 21600 h 38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097" fill="none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99" name="Arc 51"/>
              <p:cNvSpPr>
                <a:spLocks/>
              </p:cNvSpPr>
              <p:nvPr/>
            </p:nvSpPr>
            <p:spPr bwMode="auto">
              <a:xfrm flipH="1">
                <a:off x="1691" y="1355"/>
                <a:ext cx="208" cy="29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 w 43200"/>
                  <a:gd name="T1" fmla="*/ 22170 h 38097"/>
                  <a:gd name="T2" fmla="*/ 35543 w 43200"/>
                  <a:gd name="T3" fmla="*/ 38097 h 38097"/>
                  <a:gd name="T4" fmla="*/ 21600 w 43200"/>
                  <a:gd name="T5" fmla="*/ 21600 h 38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8097" fill="none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3704" name="Freeform 56"/>
          <p:cNvSpPr>
            <a:spLocks/>
          </p:cNvSpPr>
          <p:nvPr/>
        </p:nvSpPr>
        <p:spPr bwMode="auto">
          <a:xfrm>
            <a:off x="1785938" y="1666875"/>
            <a:ext cx="1071562" cy="1271588"/>
          </a:xfrm>
          <a:custGeom>
            <a:avLst/>
            <a:gdLst/>
            <a:ahLst/>
            <a:cxnLst>
              <a:cxn ang="0">
                <a:pos x="675" y="0"/>
              </a:cxn>
              <a:cxn ang="0">
                <a:pos x="0" y="0"/>
              </a:cxn>
              <a:cxn ang="0">
                <a:pos x="0" y="801"/>
              </a:cxn>
              <a:cxn ang="0">
                <a:pos x="675" y="801"/>
              </a:cxn>
            </a:cxnLst>
            <a:rect l="0" t="0" r="r" b="b"/>
            <a:pathLst>
              <a:path w="675" h="801">
                <a:moveTo>
                  <a:pt x="675" y="0"/>
                </a:moveTo>
                <a:lnTo>
                  <a:pt x="0" y="0"/>
                </a:lnTo>
                <a:lnTo>
                  <a:pt x="0" y="801"/>
                </a:lnTo>
                <a:lnTo>
                  <a:pt x="675" y="801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05" name="AutoShape 57"/>
          <p:cNvSpPr>
            <a:spLocks noChangeArrowheads="1"/>
          </p:cNvSpPr>
          <p:nvPr/>
        </p:nvSpPr>
        <p:spPr bwMode="auto">
          <a:xfrm rot="2631360">
            <a:off x="2366963" y="2895600"/>
            <a:ext cx="88900" cy="90488"/>
          </a:xfrm>
          <a:prstGeom prst="rtTriangle">
            <a:avLst/>
          </a:prstGeom>
          <a:solidFill>
            <a:srgbClr val="D6F424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706" name="AutoShape 58"/>
          <p:cNvSpPr>
            <a:spLocks noChangeArrowheads="1"/>
          </p:cNvSpPr>
          <p:nvPr/>
        </p:nvSpPr>
        <p:spPr bwMode="auto">
          <a:xfrm rot="18968640" flipH="1">
            <a:off x="2328863" y="1619250"/>
            <a:ext cx="88900" cy="90488"/>
          </a:xfrm>
          <a:prstGeom prst="rtTriangle">
            <a:avLst/>
          </a:prstGeom>
          <a:solidFill>
            <a:srgbClr val="D6F424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707" name="AutoShape 59"/>
          <p:cNvSpPr>
            <a:spLocks noChangeArrowheads="1"/>
          </p:cNvSpPr>
          <p:nvPr/>
        </p:nvSpPr>
        <p:spPr bwMode="auto">
          <a:xfrm rot="13568640" flipH="1">
            <a:off x="1737519" y="2277269"/>
            <a:ext cx="88900" cy="90488"/>
          </a:xfrm>
          <a:prstGeom prst="rtTriangle">
            <a:avLst/>
          </a:prstGeom>
          <a:solidFill>
            <a:srgbClr val="D6F424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3708" name="Object 60"/>
          <p:cNvGraphicFramePr>
            <a:graphicFrameLocks noChangeAspect="1"/>
          </p:cNvGraphicFramePr>
          <p:nvPr/>
        </p:nvGraphicFramePr>
        <p:xfrm>
          <a:off x="2422525" y="1727200"/>
          <a:ext cx="155575" cy="266700"/>
        </p:xfrm>
        <a:graphic>
          <a:graphicData uri="http://schemas.openxmlformats.org/presentationml/2006/ole">
            <p:oleObj spid="_x0000_s283708" name="Equation" r:id="rId5" imgW="88560" imgH="152280" progId="">
              <p:embed/>
            </p:oleObj>
          </a:graphicData>
        </a:graphic>
      </p:graphicFrame>
      <p:graphicFrame>
        <p:nvGraphicFramePr>
          <p:cNvPr id="283709" name="Object 61"/>
          <p:cNvGraphicFramePr>
            <a:graphicFrameLocks noChangeAspect="1"/>
          </p:cNvGraphicFramePr>
          <p:nvPr/>
        </p:nvGraphicFramePr>
        <p:xfrm>
          <a:off x="2355850" y="2562225"/>
          <a:ext cx="222250" cy="311150"/>
        </p:xfrm>
        <a:graphic>
          <a:graphicData uri="http://schemas.openxmlformats.org/presentationml/2006/ole">
            <p:oleObj spid="_x0000_s283709" name="Equation" r:id="rId6" imgW="126720" imgH="177480" progId="">
              <p:embed/>
            </p:oleObj>
          </a:graphicData>
        </a:graphic>
      </p:graphicFrame>
      <p:sp>
        <p:nvSpPr>
          <p:cNvPr id="283712" name="Freeform 64"/>
          <p:cNvSpPr>
            <a:spLocks/>
          </p:cNvSpPr>
          <p:nvPr/>
        </p:nvSpPr>
        <p:spPr bwMode="auto">
          <a:xfrm>
            <a:off x="2852738" y="1290638"/>
            <a:ext cx="452437" cy="666750"/>
          </a:xfrm>
          <a:custGeom>
            <a:avLst/>
            <a:gdLst/>
            <a:ahLst/>
            <a:cxnLst>
              <a:cxn ang="0">
                <a:pos x="249" y="0"/>
              </a:cxn>
              <a:cxn ang="0">
                <a:pos x="0" y="237"/>
              </a:cxn>
              <a:cxn ang="0">
                <a:pos x="285" y="420"/>
              </a:cxn>
            </a:cxnLst>
            <a:rect l="0" t="0" r="r" b="b"/>
            <a:pathLst>
              <a:path w="285" h="420">
                <a:moveTo>
                  <a:pt x="249" y="0"/>
                </a:moveTo>
                <a:lnTo>
                  <a:pt x="0" y="237"/>
                </a:lnTo>
                <a:lnTo>
                  <a:pt x="285" y="42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13" name="Freeform 65"/>
          <p:cNvSpPr>
            <a:spLocks/>
          </p:cNvSpPr>
          <p:nvPr/>
        </p:nvSpPr>
        <p:spPr bwMode="auto">
          <a:xfrm>
            <a:off x="2862263" y="2562225"/>
            <a:ext cx="452437" cy="666750"/>
          </a:xfrm>
          <a:custGeom>
            <a:avLst/>
            <a:gdLst/>
            <a:ahLst/>
            <a:cxnLst>
              <a:cxn ang="0">
                <a:pos x="249" y="0"/>
              </a:cxn>
              <a:cxn ang="0">
                <a:pos x="0" y="237"/>
              </a:cxn>
              <a:cxn ang="0">
                <a:pos x="285" y="420"/>
              </a:cxn>
            </a:cxnLst>
            <a:rect l="0" t="0" r="r" b="b"/>
            <a:pathLst>
              <a:path w="285" h="420">
                <a:moveTo>
                  <a:pt x="249" y="0"/>
                </a:moveTo>
                <a:lnTo>
                  <a:pt x="0" y="237"/>
                </a:lnTo>
                <a:lnTo>
                  <a:pt x="285" y="420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15" name="Freeform 67"/>
          <p:cNvSpPr>
            <a:spLocks/>
          </p:cNvSpPr>
          <p:nvPr/>
        </p:nvSpPr>
        <p:spPr bwMode="auto">
          <a:xfrm>
            <a:off x="3257550" y="2371725"/>
            <a:ext cx="742950" cy="342900"/>
          </a:xfrm>
          <a:custGeom>
            <a:avLst/>
            <a:gdLst/>
            <a:ahLst/>
            <a:cxnLst>
              <a:cxn ang="0">
                <a:pos x="462" y="0"/>
              </a:cxn>
              <a:cxn ang="0">
                <a:pos x="0" y="120"/>
              </a:cxn>
              <a:cxn ang="0">
                <a:pos x="468" y="216"/>
              </a:cxn>
            </a:cxnLst>
            <a:rect l="0" t="0" r="r" b="b"/>
            <a:pathLst>
              <a:path w="468" h="216">
                <a:moveTo>
                  <a:pt x="462" y="0"/>
                </a:moveTo>
                <a:lnTo>
                  <a:pt x="0" y="120"/>
                </a:lnTo>
                <a:lnTo>
                  <a:pt x="468" y="216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716" name="Freeform 68"/>
          <p:cNvSpPr>
            <a:spLocks/>
          </p:cNvSpPr>
          <p:nvPr/>
        </p:nvSpPr>
        <p:spPr bwMode="auto">
          <a:xfrm>
            <a:off x="3238500" y="1104900"/>
            <a:ext cx="742950" cy="342900"/>
          </a:xfrm>
          <a:custGeom>
            <a:avLst/>
            <a:gdLst/>
            <a:ahLst/>
            <a:cxnLst>
              <a:cxn ang="0">
                <a:pos x="462" y="0"/>
              </a:cxn>
              <a:cxn ang="0">
                <a:pos x="0" y="120"/>
              </a:cxn>
              <a:cxn ang="0">
                <a:pos x="468" y="216"/>
              </a:cxn>
            </a:cxnLst>
            <a:rect l="0" t="0" r="r" b="b"/>
            <a:pathLst>
              <a:path w="468" h="216">
                <a:moveTo>
                  <a:pt x="462" y="0"/>
                </a:moveTo>
                <a:lnTo>
                  <a:pt x="0" y="120"/>
                </a:lnTo>
                <a:lnTo>
                  <a:pt x="468" y="216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83717" name="Object 69"/>
          <p:cNvGraphicFramePr>
            <a:graphicFrameLocks noChangeAspect="1"/>
          </p:cNvGraphicFramePr>
          <p:nvPr/>
        </p:nvGraphicFramePr>
        <p:xfrm>
          <a:off x="3322638" y="1835150"/>
          <a:ext cx="889000" cy="355600"/>
        </p:xfrm>
        <a:graphic>
          <a:graphicData uri="http://schemas.openxmlformats.org/presentationml/2006/ole">
            <p:oleObj spid="_x0000_s283717" name="Equation" r:id="rId7" imgW="507960" imgH="203040" progId="">
              <p:embed/>
            </p:oleObj>
          </a:graphicData>
        </a:graphic>
      </p:graphicFrame>
      <p:sp>
        <p:nvSpPr>
          <p:cNvPr id="283718" name="AutoShape 70"/>
          <p:cNvSpPr>
            <a:spLocks noChangeArrowheads="1"/>
          </p:cNvSpPr>
          <p:nvPr/>
        </p:nvSpPr>
        <p:spPr bwMode="auto">
          <a:xfrm rot="20726194" flipH="1">
            <a:off x="3000375" y="1743075"/>
            <a:ext cx="88900" cy="90488"/>
          </a:xfrm>
          <a:prstGeom prst="rtTriangle">
            <a:avLst/>
          </a:prstGeom>
          <a:solidFill>
            <a:srgbClr val="D6F424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719" name="AutoShape 71"/>
          <p:cNvSpPr>
            <a:spLocks noChangeArrowheads="1"/>
          </p:cNvSpPr>
          <p:nvPr/>
        </p:nvSpPr>
        <p:spPr bwMode="auto">
          <a:xfrm rot="9825883" flipH="1">
            <a:off x="3090863" y="3071813"/>
            <a:ext cx="88900" cy="90487"/>
          </a:xfrm>
          <a:prstGeom prst="rtTriangle">
            <a:avLst/>
          </a:prstGeom>
          <a:solidFill>
            <a:srgbClr val="D6F424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720" name="AutoShape 72"/>
          <p:cNvSpPr>
            <a:spLocks noChangeArrowheads="1"/>
          </p:cNvSpPr>
          <p:nvPr/>
        </p:nvSpPr>
        <p:spPr bwMode="auto">
          <a:xfrm rot="6994478" flipH="1">
            <a:off x="3594894" y="1143794"/>
            <a:ext cx="88900" cy="90488"/>
          </a:xfrm>
          <a:prstGeom prst="rtTriangle">
            <a:avLst/>
          </a:prstGeom>
          <a:solidFill>
            <a:srgbClr val="D6F424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721" name="AutoShape 73"/>
          <p:cNvSpPr>
            <a:spLocks noChangeArrowheads="1"/>
          </p:cNvSpPr>
          <p:nvPr/>
        </p:nvSpPr>
        <p:spPr bwMode="auto">
          <a:xfrm rot="17870968" flipH="1">
            <a:off x="3661569" y="2401094"/>
            <a:ext cx="88900" cy="90488"/>
          </a:xfrm>
          <a:prstGeom prst="rtTriangle">
            <a:avLst/>
          </a:prstGeom>
          <a:solidFill>
            <a:srgbClr val="D6F424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722" name="AutoShape 74"/>
          <p:cNvSpPr>
            <a:spLocks noChangeArrowheads="1"/>
          </p:cNvSpPr>
          <p:nvPr/>
        </p:nvSpPr>
        <p:spPr bwMode="auto">
          <a:xfrm rot="19753850" flipH="1">
            <a:off x="3662363" y="1352550"/>
            <a:ext cx="88900" cy="90488"/>
          </a:xfrm>
          <a:prstGeom prst="rtTriangle">
            <a:avLst/>
          </a:prstGeom>
          <a:solidFill>
            <a:srgbClr val="D6F424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723" name="AutoShape 75"/>
          <p:cNvSpPr>
            <a:spLocks noChangeArrowheads="1"/>
          </p:cNvSpPr>
          <p:nvPr/>
        </p:nvSpPr>
        <p:spPr bwMode="auto">
          <a:xfrm rot="8665933" flipH="1">
            <a:off x="3633788" y="2605088"/>
            <a:ext cx="88900" cy="90487"/>
          </a:xfrm>
          <a:prstGeom prst="rtTriangle">
            <a:avLst/>
          </a:prstGeom>
          <a:solidFill>
            <a:srgbClr val="D6F424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3724" name="Object 76"/>
          <p:cNvGraphicFramePr>
            <a:graphicFrameLocks noChangeAspect="1"/>
          </p:cNvGraphicFramePr>
          <p:nvPr/>
        </p:nvGraphicFramePr>
        <p:xfrm>
          <a:off x="3309938" y="3089275"/>
          <a:ext cx="933450" cy="400050"/>
        </p:xfrm>
        <a:graphic>
          <a:graphicData uri="http://schemas.openxmlformats.org/presentationml/2006/ole">
            <p:oleObj spid="_x0000_s283724" name="Equation" r:id="rId8" imgW="533160" imgH="228600" progId="">
              <p:embed/>
            </p:oleObj>
          </a:graphicData>
        </a:graphic>
      </p:graphicFrame>
      <p:graphicFrame>
        <p:nvGraphicFramePr>
          <p:cNvPr id="283725" name="Object 77"/>
          <p:cNvGraphicFramePr>
            <a:graphicFrameLocks noChangeAspect="1"/>
          </p:cNvGraphicFramePr>
          <p:nvPr/>
        </p:nvGraphicFramePr>
        <p:xfrm>
          <a:off x="2755900" y="1149350"/>
          <a:ext cx="422275" cy="355600"/>
        </p:xfrm>
        <a:graphic>
          <a:graphicData uri="http://schemas.openxmlformats.org/presentationml/2006/ole">
            <p:oleObj spid="_x0000_s283725" name="Equation" r:id="rId9" imgW="241200" imgH="203040" progId="">
              <p:embed/>
            </p:oleObj>
          </a:graphicData>
        </a:graphic>
      </p:graphicFrame>
      <p:graphicFrame>
        <p:nvGraphicFramePr>
          <p:cNvPr id="283726" name="Object 78"/>
          <p:cNvGraphicFramePr>
            <a:graphicFrameLocks noChangeAspect="1"/>
          </p:cNvGraphicFramePr>
          <p:nvPr/>
        </p:nvGraphicFramePr>
        <p:xfrm>
          <a:off x="2784475" y="2359025"/>
          <a:ext cx="422275" cy="355600"/>
        </p:xfrm>
        <a:graphic>
          <a:graphicData uri="http://schemas.openxmlformats.org/presentationml/2006/ole">
            <p:oleObj spid="_x0000_s283726" name="Equation" r:id="rId10" imgW="241200" imgH="203040" progId="">
              <p:embed/>
            </p:oleObj>
          </a:graphicData>
        </a:graphic>
      </p:graphicFrame>
      <p:graphicFrame>
        <p:nvGraphicFramePr>
          <p:cNvPr id="283727" name="Object 79"/>
          <p:cNvGraphicFramePr>
            <a:graphicFrameLocks noChangeAspect="1"/>
          </p:cNvGraphicFramePr>
          <p:nvPr/>
        </p:nvGraphicFramePr>
        <p:xfrm>
          <a:off x="4110038" y="2178050"/>
          <a:ext cx="266700" cy="355600"/>
        </p:xfrm>
        <a:graphic>
          <a:graphicData uri="http://schemas.openxmlformats.org/presentationml/2006/ole">
            <p:oleObj spid="_x0000_s283727" name="Equation" r:id="rId11" imgW="152280" imgH="203040" progId="">
              <p:embed/>
            </p:oleObj>
          </a:graphicData>
        </a:graphic>
      </p:graphicFrame>
      <p:graphicFrame>
        <p:nvGraphicFramePr>
          <p:cNvPr id="283729" name="Object 81"/>
          <p:cNvGraphicFramePr>
            <a:graphicFrameLocks noChangeAspect="1"/>
          </p:cNvGraphicFramePr>
          <p:nvPr/>
        </p:nvGraphicFramePr>
        <p:xfrm>
          <a:off x="4043363" y="2546350"/>
          <a:ext cx="266700" cy="400050"/>
        </p:xfrm>
        <a:graphic>
          <a:graphicData uri="http://schemas.openxmlformats.org/presentationml/2006/ole">
            <p:oleObj spid="_x0000_s283729" name="Equation" r:id="rId12" imgW="152280" imgH="228600" progId="">
              <p:embed/>
            </p:oleObj>
          </a:graphicData>
        </a:graphic>
      </p:graphicFrame>
      <p:graphicFrame>
        <p:nvGraphicFramePr>
          <p:cNvPr id="283730" name="Object 82"/>
          <p:cNvGraphicFramePr>
            <a:graphicFrameLocks noChangeAspect="1"/>
          </p:cNvGraphicFramePr>
          <p:nvPr/>
        </p:nvGraphicFramePr>
        <p:xfrm>
          <a:off x="4062413" y="930275"/>
          <a:ext cx="266700" cy="355600"/>
        </p:xfrm>
        <a:graphic>
          <a:graphicData uri="http://schemas.openxmlformats.org/presentationml/2006/ole">
            <p:oleObj spid="_x0000_s283730" name="Equation" r:id="rId13" imgW="152280" imgH="203040" progId="">
              <p:embed/>
            </p:oleObj>
          </a:graphicData>
        </a:graphic>
      </p:graphicFrame>
      <p:graphicFrame>
        <p:nvGraphicFramePr>
          <p:cNvPr id="283731" name="Object 83"/>
          <p:cNvGraphicFramePr>
            <a:graphicFrameLocks noChangeAspect="1"/>
          </p:cNvGraphicFramePr>
          <p:nvPr/>
        </p:nvGraphicFramePr>
        <p:xfrm>
          <a:off x="3995738" y="1298575"/>
          <a:ext cx="266700" cy="400050"/>
        </p:xfrm>
        <a:graphic>
          <a:graphicData uri="http://schemas.openxmlformats.org/presentationml/2006/ole">
            <p:oleObj spid="_x0000_s283731" name="Equation" r:id="rId14" imgW="152280" imgH="228600" progId="">
              <p:embed/>
            </p:oleObj>
          </a:graphicData>
        </a:graphic>
      </p:graphicFrame>
      <p:sp>
        <p:nvSpPr>
          <p:cNvPr id="65" name="Date Placeholder 6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Multibosons</a:t>
            </a:r>
            <a:r>
              <a:rPr lang="en-US" dirty="0" smtClean="0"/>
              <a:t> WW,WZ with 100 pb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8125" y="1038452"/>
            <a:ext cx="3898446" cy="61341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After one boson, two</a:t>
            </a:r>
          </a:p>
          <a:p>
            <a:pPr lvl="1"/>
            <a:r>
              <a:rPr lang="en-US" dirty="0" smtClean="0">
                <a:sym typeface="Symbol"/>
              </a:rPr>
              <a:t>(WW</a:t>
            </a:r>
            <a:r>
              <a:rPr lang="en-US" dirty="0" smtClean="0">
                <a:sym typeface="Euclid Extra"/>
              </a:rPr>
              <a:t></a:t>
            </a:r>
            <a:r>
              <a:rPr lang="en-US" dirty="0" smtClean="0">
                <a:sym typeface="Symbol"/>
              </a:rPr>
              <a:t></a:t>
            </a:r>
            <a:r>
              <a:rPr lang="en-US" dirty="0" smtClean="0">
                <a:sym typeface="Euclid Extra"/>
              </a:rPr>
              <a:t></a:t>
            </a:r>
            <a:r>
              <a:rPr lang="en-US" dirty="0" smtClean="0">
                <a:sym typeface="Symbol"/>
              </a:rPr>
              <a:t>) ~ 8 </a:t>
            </a:r>
            <a:r>
              <a:rPr lang="en-US" dirty="0" err="1" smtClean="0">
                <a:sym typeface="Symbol"/>
              </a:rPr>
              <a:t>pb</a:t>
            </a:r>
            <a:endParaRPr lang="en-US" dirty="0" smtClean="0">
              <a:sym typeface="Symbol"/>
            </a:endParaRPr>
          </a:p>
          <a:p>
            <a:pPr lvl="2">
              <a:buNone/>
            </a:pPr>
            <a:r>
              <a:rPr lang="en-US" dirty="0" smtClean="0">
                <a:sym typeface="Symbol"/>
              </a:rPr>
              <a:t>2</a:t>
            </a:r>
            <a:r>
              <a:rPr lang="en-US" dirty="0" smtClean="0">
                <a:sym typeface="Euclid Extra"/>
              </a:rPr>
              <a:t>, E</a:t>
            </a:r>
            <a:r>
              <a:rPr lang="en-US" baseline="-25000" dirty="0" smtClean="0">
                <a:sym typeface="Euclid Extra"/>
              </a:rPr>
              <a:t>T</a:t>
            </a:r>
            <a:r>
              <a:rPr lang="en-US" dirty="0" smtClean="0">
                <a:sym typeface="Euclid Extra"/>
              </a:rPr>
              <a:t>, No Jets, Z veto</a:t>
            </a:r>
            <a:endParaRPr lang="en-US" dirty="0" smtClean="0">
              <a:sym typeface="Symbol"/>
            </a:endParaRPr>
          </a:p>
          <a:p>
            <a:pPr lvl="1">
              <a:buNone/>
            </a:pPr>
            <a:r>
              <a:rPr lang="en-US" dirty="0" smtClean="0">
                <a:sym typeface="Symbol"/>
              </a:rPr>
              <a:t>	45.6 signal, 27.7 </a:t>
            </a:r>
            <a:r>
              <a:rPr lang="en-US" dirty="0" err="1" smtClean="0">
                <a:sym typeface="Symbol"/>
              </a:rPr>
              <a:t>bkgd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(WZ</a:t>
            </a:r>
            <a:r>
              <a:rPr lang="en-US" dirty="0" smtClean="0">
                <a:sym typeface="Euclid Extra"/>
              </a:rPr>
              <a:t></a:t>
            </a:r>
            <a:r>
              <a:rPr lang="en-US" dirty="0" smtClean="0">
                <a:sym typeface="Symbol"/>
              </a:rPr>
              <a:t></a:t>
            </a:r>
            <a:r>
              <a:rPr lang="en-US" dirty="0" smtClean="0">
                <a:sym typeface="Euclid Extra"/>
              </a:rPr>
              <a:t></a:t>
            </a:r>
            <a:r>
              <a:rPr lang="en-US" dirty="0" smtClean="0">
                <a:sym typeface="Symbol"/>
              </a:rPr>
              <a:t>) ~ 30 </a:t>
            </a:r>
            <a:r>
              <a:rPr lang="en-US" dirty="0" err="1" smtClean="0">
                <a:sym typeface="Symbol"/>
              </a:rPr>
              <a:t>pb</a:t>
            </a:r>
            <a:endParaRPr lang="en-US" dirty="0" smtClean="0">
              <a:sym typeface="Symbol"/>
            </a:endParaRPr>
          </a:p>
          <a:p>
            <a:pPr lvl="2">
              <a:buNone/>
            </a:pPr>
            <a:r>
              <a:rPr lang="en-US" dirty="0" smtClean="0">
                <a:sym typeface="Symbol"/>
              </a:rPr>
              <a:t>3</a:t>
            </a:r>
            <a:r>
              <a:rPr lang="en-US" dirty="0" smtClean="0">
                <a:sym typeface="Euclid Extra"/>
              </a:rPr>
              <a:t>, E</a:t>
            </a:r>
            <a:r>
              <a:rPr lang="en-US" baseline="-25000" dirty="0" smtClean="0">
                <a:sym typeface="Euclid Extra"/>
              </a:rPr>
              <a:t>T</a:t>
            </a:r>
            <a:r>
              <a:rPr lang="en-US" dirty="0" smtClean="0">
                <a:sym typeface="Euclid Extra"/>
              </a:rPr>
              <a:t>, M</a:t>
            </a:r>
            <a:r>
              <a:rPr lang="en-US" i="1" baseline="30000" dirty="0" smtClean="0">
                <a:sym typeface="Euclid Extra"/>
              </a:rPr>
              <a:t>Z</a:t>
            </a:r>
            <a:r>
              <a:rPr lang="en-US" dirty="0" smtClean="0">
                <a:sym typeface="Euclid Extra"/>
              </a:rPr>
              <a:t>, M</a:t>
            </a:r>
            <a:r>
              <a:rPr lang="en-US" i="1" baseline="30000" dirty="0" smtClean="0">
                <a:sym typeface="Euclid Extra"/>
              </a:rPr>
              <a:t>W</a:t>
            </a:r>
            <a:r>
              <a:rPr lang="en-US" i="1" baseline="-25000" dirty="0" smtClean="0">
                <a:sym typeface="Euclid Extra"/>
              </a:rPr>
              <a:t>T</a:t>
            </a:r>
            <a:r>
              <a:rPr lang="en-US" dirty="0" smtClean="0">
                <a:sym typeface="Euclid Extra"/>
              </a:rPr>
              <a:t> </a:t>
            </a:r>
          </a:p>
          <a:p>
            <a:pPr lvl="1">
              <a:buNone/>
            </a:pPr>
            <a:r>
              <a:rPr lang="en-US" dirty="0" smtClean="0">
                <a:sym typeface="Euclid Extra"/>
              </a:rPr>
              <a:t>	12.6 signal, 2.1 </a:t>
            </a:r>
            <a:r>
              <a:rPr lang="en-US" dirty="0" err="1" smtClean="0">
                <a:sym typeface="Euclid Extra"/>
              </a:rPr>
              <a:t>bkgd</a:t>
            </a:r>
            <a:endParaRPr lang="en-US" sz="3000" dirty="0" smtClean="0">
              <a:sym typeface="Euclid Extra"/>
            </a:endParaRPr>
          </a:p>
          <a:p>
            <a:r>
              <a:rPr lang="en-US" dirty="0" smtClean="0">
                <a:sym typeface="Euclid Extra"/>
              </a:rPr>
              <a:t>Important litmus test for Higgs </a:t>
            </a:r>
            <a:endParaRPr lang="en-US" dirty="0" smtClean="0">
              <a:sym typeface="Symbol"/>
            </a:endParaRPr>
          </a:p>
          <a:p>
            <a:pPr lvl="2">
              <a:buNone/>
            </a:pPr>
            <a:endParaRPr lang="en-US" dirty="0" smtClean="0">
              <a:sym typeface="Symbol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1473204" y="2344057"/>
            <a:ext cx="290286" cy="1016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1451436" y="3976884"/>
            <a:ext cx="290286" cy="1016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0141" y="1306293"/>
            <a:ext cx="285827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25" y="1322391"/>
            <a:ext cx="2828688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9169" y="4195536"/>
            <a:ext cx="283641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4321" y="4181034"/>
            <a:ext cx="2911292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pic>
        <p:nvPicPr>
          <p:cNvPr id="19" name="Picture 2" descr="C:\Documents and Settings\Steve\Desktop\mit-greywhite-header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0525" y="0"/>
            <a:ext cx="796925" cy="45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200"/>
            <a:ext cx="9883775" cy="858838"/>
          </a:xfrm>
        </p:spPr>
        <p:txBody>
          <a:bodyPr/>
          <a:lstStyle/>
          <a:p>
            <a:r>
              <a:rPr lang="en-US" sz="4000"/>
              <a:t>Argument</a:t>
            </a:r>
            <a:r>
              <a:rPr lang="en-US" sz="4000" baseline="30000">
                <a:cs typeface="Arial" charset="0"/>
              </a:rPr>
              <a:t>†</a:t>
            </a:r>
            <a:r>
              <a:rPr lang="en-US" sz="4000"/>
              <a:t> for “higgs-like” existence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7753" y="965518"/>
            <a:ext cx="4514850" cy="637254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Unitarity</a:t>
            </a:r>
            <a:endParaRPr lang="en-US" dirty="0"/>
          </a:p>
          <a:p>
            <a:pPr lvl="1"/>
            <a:r>
              <a:rPr lang="en-US" dirty="0"/>
              <a:t>J=1 amplitudes cancel nicely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m</a:t>
            </a:r>
            <a:r>
              <a:rPr lang="en-US" i="1" baseline="-25000" dirty="0" smtClean="0">
                <a:solidFill>
                  <a:schemeClr val="bg1"/>
                </a:solidFill>
              </a:rPr>
              <a:t>e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  <a:sym typeface="Symbol"/>
              </a:rPr>
              <a:t>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0  </a:t>
            </a:r>
            <a:r>
              <a:rPr lang="en-US" dirty="0" smtClean="0">
                <a:solidFill>
                  <a:schemeClr val="bg1"/>
                </a:solidFill>
              </a:rPr>
              <a:t>J=0</a:t>
            </a:r>
            <a:r>
              <a:rPr lang="en-US" dirty="0" smtClean="0"/>
              <a:t> </a:t>
            </a:r>
            <a:r>
              <a:rPr lang="en-US" dirty="0"/>
              <a:t>amplitude (“wrong </a:t>
            </a:r>
            <a:r>
              <a:rPr lang="en-US" dirty="0" err="1">
                <a:solidFill>
                  <a:schemeClr val="bg1"/>
                </a:solidFill>
              </a:rPr>
              <a:t>helicity</a:t>
            </a:r>
            <a:r>
              <a:rPr lang="en-US" dirty="0"/>
              <a:t>”) break </a:t>
            </a:r>
            <a:r>
              <a:rPr lang="en-US" dirty="0" err="1"/>
              <a:t>unitarity</a:t>
            </a:r>
            <a:r>
              <a:rPr lang="en-US" dirty="0" smtClean="0"/>
              <a:t>!</a:t>
            </a:r>
            <a:endParaRPr lang="en-US" dirty="0"/>
          </a:p>
          <a:p>
            <a:pPr lvl="1"/>
            <a:r>
              <a:rPr lang="en-US" dirty="0"/>
              <a:t>Need to cancel with </a:t>
            </a:r>
            <a:r>
              <a:rPr lang="en-US" dirty="0">
                <a:solidFill>
                  <a:schemeClr val="bg1"/>
                </a:solidFill>
              </a:rPr>
              <a:t>scalar</a:t>
            </a:r>
            <a:r>
              <a:rPr lang="en-US" dirty="0"/>
              <a:t> coupling to </a:t>
            </a:r>
            <a:r>
              <a:rPr lang="en-US" dirty="0">
                <a:solidFill>
                  <a:schemeClr val="bg1"/>
                </a:solidFill>
              </a:rPr>
              <a:t>mass</a:t>
            </a: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385128" y="6874510"/>
            <a:ext cx="411956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pPr algn="l" defTabSz="1008063" eaLnBrk="1" hangingPunct="1"/>
            <a:r>
              <a:rPr lang="en-US" sz="2000" dirty="0">
                <a:solidFill>
                  <a:schemeClr val="accent1"/>
                </a:solidFill>
                <a:latin typeface="Arial" charset="0"/>
              </a:rPr>
              <a:t>† from an experimentalist.  Beware</a:t>
            </a:r>
          </a:p>
        </p:txBody>
      </p:sp>
      <p:sp>
        <p:nvSpPr>
          <p:cNvPr id="304133" name="Line 5"/>
          <p:cNvSpPr>
            <a:spLocks noChangeShapeType="1"/>
          </p:cNvSpPr>
          <p:nvPr/>
        </p:nvSpPr>
        <p:spPr bwMode="auto">
          <a:xfrm>
            <a:off x="701675" y="1487488"/>
            <a:ext cx="587375" cy="588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34" name="Line 6"/>
          <p:cNvSpPr>
            <a:spLocks noChangeShapeType="1"/>
          </p:cNvSpPr>
          <p:nvPr/>
        </p:nvSpPr>
        <p:spPr bwMode="auto">
          <a:xfrm flipH="1">
            <a:off x="708025" y="2095500"/>
            <a:ext cx="588963" cy="588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04135" name="Group 7"/>
          <p:cNvGrpSpPr>
            <a:grpSpLocks/>
          </p:cNvGrpSpPr>
          <p:nvPr/>
        </p:nvGrpSpPr>
        <p:grpSpPr bwMode="auto">
          <a:xfrm>
            <a:off x="1281113" y="1946275"/>
            <a:ext cx="2081212" cy="214313"/>
            <a:chOff x="3574" y="3460"/>
            <a:chExt cx="1190" cy="122"/>
          </a:xfrm>
        </p:grpSpPr>
        <p:sp>
          <p:nvSpPr>
            <p:cNvPr id="304136" name="Arc 8"/>
            <p:cNvSpPr>
              <a:spLocks/>
            </p:cNvSpPr>
            <p:nvPr/>
          </p:nvSpPr>
          <p:spPr bwMode="auto">
            <a:xfrm flipV="1">
              <a:off x="3574" y="3520"/>
              <a:ext cx="150" cy="62"/>
            </a:xfrm>
            <a:custGeom>
              <a:avLst/>
              <a:gdLst>
                <a:gd name="G0" fmla="+- 21578 0 0"/>
                <a:gd name="G1" fmla="+- 21600 0 0"/>
                <a:gd name="G2" fmla="+- 21600 0 0"/>
                <a:gd name="T0" fmla="*/ 0 w 43178"/>
                <a:gd name="T1" fmla="*/ 20619 h 23039"/>
                <a:gd name="T2" fmla="*/ 43130 w 43178"/>
                <a:gd name="T3" fmla="*/ 23039 h 23039"/>
                <a:gd name="T4" fmla="*/ 21578 w 43178"/>
                <a:gd name="T5" fmla="*/ 21600 h 23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78" h="23039" fill="none" extrusionOk="0">
                  <a:moveTo>
                    <a:pt x="0" y="20619"/>
                  </a:moveTo>
                  <a:cubicBezTo>
                    <a:pt x="524" y="9083"/>
                    <a:pt x="10030" y="-1"/>
                    <a:pt x="21578" y="0"/>
                  </a:cubicBezTo>
                  <a:cubicBezTo>
                    <a:pt x="33507" y="0"/>
                    <a:pt x="43178" y="9670"/>
                    <a:pt x="43178" y="21600"/>
                  </a:cubicBezTo>
                  <a:cubicBezTo>
                    <a:pt x="43178" y="22080"/>
                    <a:pt x="43161" y="22560"/>
                    <a:pt x="43130" y="23039"/>
                  </a:cubicBezTo>
                </a:path>
                <a:path w="43178" h="23039" stroke="0" extrusionOk="0">
                  <a:moveTo>
                    <a:pt x="0" y="20619"/>
                  </a:moveTo>
                  <a:cubicBezTo>
                    <a:pt x="524" y="9083"/>
                    <a:pt x="10030" y="-1"/>
                    <a:pt x="21578" y="0"/>
                  </a:cubicBezTo>
                  <a:cubicBezTo>
                    <a:pt x="33507" y="0"/>
                    <a:pt x="43178" y="9670"/>
                    <a:pt x="43178" y="21600"/>
                  </a:cubicBezTo>
                  <a:cubicBezTo>
                    <a:pt x="43178" y="22080"/>
                    <a:pt x="43161" y="22560"/>
                    <a:pt x="43130" y="23039"/>
                  </a:cubicBezTo>
                  <a:lnTo>
                    <a:pt x="21578" y="2160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37" name="Arc 9"/>
            <p:cNvSpPr>
              <a:spLocks/>
            </p:cNvSpPr>
            <p:nvPr/>
          </p:nvSpPr>
          <p:spPr bwMode="auto">
            <a:xfrm rot="10845554" flipV="1">
              <a:off x="3722" y="3468"/>
              <a:ext cx="150" cy="62"/>
            </a:xfrm>
            <a:custGeom>
              <a:avLst/>
              <a:gdLst>
                <a:gd name="G0" fmla="+- 21578 0 0"/>
                <a:gd name="G1" fmla="+- 21600 0 0"/>
                <a:gd name="G2" fmla="+- 21600 0 0"/>
                <a:gd name="T0" fmla="*/ 0 w 43178"/>
                <a:gd name="T1" fmla="*/ 20619 h 23039"/>
                <a:gd name="T2" fmla="*/ 43130 w 43178"/>
                <a:gd name="T3" fmla="*/ 23039 h 23039"/>
                <a:gd name="T4" fmla="*/ 21578 w 43178"/>
                <a:gd name="T5" fmla="*/ 21600 h 23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78" h="23039" fill="none" extrusionOk="0">
                  <a:moveTo>
                    <a:pt x="0" y="20619"/>
                  </a:moveTo>
                  <a:cubicBezTo>
                    <a:pt x="524" y="9083"/>
                    <a:pt x="10030" y="-1"/>
                    <a:pt x="21578" y="0"/>
                  </a:cubicBezTo>
                  <a:cubicBezTo>
                    <a:pt x="33507" y="0"/>
                    <a:pt x="43178" y="9670"/>
                    <a:pt x="43178" y="21600"/>
                  </a:cubicBezTo>
                  <a:cubicBezTo>
                    <a:pt x="43178" y="22080"/>
                    <a:pt x="43161" y="22560"/>
                    <a:pt x="43130" y="23039"/>
                  </a:cubicBezTo>
                </a:path>
                <a:path w="43178" h="23039" stroke="0" extrusionOk="0">
                  <a:moveTo>
                    <a:pt x="0" y="20619"/>
                  </a:moveTo>
                  <a:cubicBezTo>
                    <a:pt x="524" y="9083"/>
                    <a:pt x="10030" y="-1"/>
                    <a:pt x="21578" y="0"/>
                  </a:cubicBezTo>
                  <a:cubicBezTo>
                    <a:pt x="33507" y="0"/>
                    <a:pt x="43178" y="9670"/>
                    <a:pt x="43178" y="21600"/>
                  </a:cubicBezTo>
                  <a:cubicBezTo>
                    <a:pt x="43178" y="22080"/>
                    <a:pt x="43161" y="22560"/>
                    <a:pt x="43130" y="23039"/>
                  </a:cubicBezTo>
                  <a:lnTo>
                    <a:pt x="21578" y="2160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38" name="Arc 10"/>
            <p:cNvSpPr>
              <a:spLocks/>
            </p:cNvSpPr>
            <p:nvPr/>
          </p:nvSpPr>
          <p:spPr bwMode="auto">
            <a:xfrm flipV="1">
              <a:off x="3870" y="3516"/>
              <a:ext cx="150" cy="62"/>
            </a:xfrm>
            <a:custGeom>
              <a:avLst/>
              <a:gdLst>
                <a:gd name="G0" fmla="+- 21578 0 0"/>
                <a:gd name="G1" fmla="+- 21600 0 0"/>
                <a:gd name="G2" fmla="+- 21600 0 0"/>
                <a:gd name="T0" fmla="*/ 0 w 43178"/>
                <a:gd name="T1" fmla="*/ 20619 h 23039"/>
                <a:gd name="T2" fmla="*/ 43130 w 43178"/>
                <a:gd name="T3" fmla="*/ 23039 h 23039"/>
                <a:gd name="T4" fmla="*/ 21578 w 43178"/>
                <a:gd name="T5" fmla="*/ 21600 h 23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78" h="23039" fill="none" extrusionOk="0">
                  <a:moveTo>
                    <a:pt x="0" y="20619"/>
                  </a:moveTo>
                  <a:cubicBezTo>
                    <a:pt x="524" y="9083"/>
                    <a:pt x="10030" y="-1"/>
                    <a:pt x="21578" y="0"/>
                  </a:cubicBezTo>
                  <a:cubicBezTo>
                    <a:pt x="33507" y="0"/>
                    <a:pt x="43178" y="9670"/>
                    <a:pt x="43178" y="21600"/>
                  </a:cubicBezTo>
                  <a:cubicBezTo>
                    <a:pt x="43178" y="22080"/>
                    <a:pt x="43161" y="22560"/>
                    <a:pt x="43130" y="23039"/>
                  </a:cubicBezTo>
                </a:path>
                <a:path w="43178" h="23039" stroke="0" extrusionOk="0">
                  <a:moveTo>
                    <a:pt x="0" y="20619"/>
                  </a:moveTo>
                  <a:cubicBezTo>
                    <a:pt x="524" y="9083"/>
                    <a:pt x="10030" y="-1"/>
                    <a:pt x="21578" y="0"/>
                  </a:cubicBezTo>
                  <a:cubicBezTo>
                    <a:pt x="33507" y="0"/>
                    <a:pt x="43178" y="9670"/>
                    <a:pt x="43178" y="21600"/>
                  </a:cubicBezTo>
                  <a:cubicBezTo>
                    <a:pt x="43178" y="22080"/>
                    <a:pt x="43161" y="22560"/>
                    <a:pt x="43130" y="23039"/>
                  </a:cubicBezTo>
                  <a:lnTo>
                    <a:pt x="21578" y="2160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39" name="Arc 11"/>
            <p:cNvSpPr>
              <a:spLocks/>
            </p:cNvSpPr>
            <p:nvPr/>
          </p:nvSpPr>
          <p:spPr bwMode="auto">
            <a:xfrm rot="10845554" flipV="1">
              <a:off x="4018" y="3464"/>
              <a:ext cx="150" cy="62"/>
            </a:xfrm>
            <a:custGeom>
              <a:avLst/>
              <a:gdLst>
                <a:gd name="G0" fmla="+- 21578 0 0"/>
                <a:gd name="G1" fmla="+- 21600 0 0"/>
                <a:gd name="G2" fmla="+- 21600 0 0"/>
                <a:gd name="T0" fmla="*/ 0 w 43178"/>
                <a:gd name="T1" fmla="*/ 20619 h 23039"/>
                <a:gd name="T2" fmla="*/ 43130 w 43178"/>
                <a:gd name="T3" fmla="*/ 23039 h 23039"/>
                <a:gd name="T4" fmla="*/ 21578 w 43178"/>
                <a:gd name="T5" fmla="*/ 21600 h 23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78" h="23039" fill="none" extrusionOk="0">
                  <a:moveTo>
                    <a:pt x="0" y="20619"/>
                  </a:moveTo>
                  <a:cubicBezTo>
                    <a:pt x="524" y="9083"/>
                    <a:pt x="10030" y="-1"/>
                    <a:pt x="21578" y="0"/>
                  </a:cubicBezTo>
                  <a:cubicBezTo>
                    <a:pt x="33507" y="0"/>
                    <a:pt x="43178" y="9670"/>
                    <a:pt x="43178" y="21600"/>
                  </a:cubicBezTo>
                  <a:cubicBezTo>
                    <a:pt x="43178" y="22080"/>
                    <a:pt x="43161" y="22560"/>
                    <a:pt x="43130" y="23039"/>
                  </a:cubicBezTo>
                </a:path>
                <a:path w="43178" h="23039" stroke="0" extrusionOk="0">
                  <a:moveTo>
                    <a:pt x="0" y="20619"/>
                  </a:moveTo>
                  <a:cubicBezTo>
                    <a:pt x="524" y="9083"/>
                    <a:pt x="10030" y="-1"/>
                    <a:pt x="21578" y="0"/>
                  </a:cubicBezTo>
                  <a:cubicBezTo>
                    <a:pt x="33507" y="0"/>
                    <a:pt x="43178" y="9670"/>
                    <a:pt x="43178" y="21600"/>
                  </a:cubicBezTo>
                  <a:cubicBezTo>
                    <a:pt x="43178" y="22080"/>
                    <a:pt x="43161" y="22560"/>
                    <a:pt x="43130" y="23039"/>
                  </a:cubicBezTo>
                  <a:lnTo>
                    <a:pt x="21578" y="2160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40" name="Arc 12"/>
            <p:cNvSpPr>
              <a:spLocks/>
            </p:cNvSpPr>
            <p:nvPr/>
          </p:nvSpPr>
          <p:spPr bwMode="auto">
            <a:xfrm flipV="1">
              <a:off x="4170" y="3516"/>
              <a:ext cx="150" cy="62"/>
            </a:xfrm>
            <a:custGeom>
              <a:avLst/>
              <a:gdLst>
                <a:gd name="G0" fmla="+- 21578 0 0"/>
                <a:gd name="G1" fmla="+- 21600 0 0"/>
                <a:gd name="G2" fmla="+- 21600 0 0"/>
                <a:gd name="T0" fmla="*/ 0 w 43178"/>
                <a:gd name="T1" fmla="*/ 20619 h 23039"/>
                <a:gd name="T2" fmla="*/ 43130 w 43178"/>
                <a:gd name="T3" fmla="*/ 23039 h 23039"/>
                <a:gd name="T4" fmla="*/ 21578 w 43178"/>
                <a:gd name="T5" fmla="*/ 21600 h 23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78" h="23039" fill="none" extrusionOk="0">
                  <a:moveTo>
                    <a:pt x="0" y="20619"/>
                  </a:moveTo>
                  <a:cubicBezTo>
                    <a:pt x="524" y="9083"/>
                    <a:pt x="10030" y="-1"/>
                    <a:pt x="21578" y="0"/>
                  </a:cubicBezTo>
                  <a:cubicBezTo>
                    <a:pt x="33507" y="0"/>
                    <a:pt x="43178" y="9670"/>
                    <a:pt x="43178" y="21600"/>
                  </a:cubicBezTo>
                  <a:cubicBezTo>
                    <a:pt x="43178" y="22080"/>
                    <a:pt x="43161" y="22560"/>
                    <a:pt x="43130" y="23039"/>
                  </a:cubicBezTo>
                </a:path>
                <a:path w="43178" h="23039" stroke="0" extrusionOk="0">
                  <a:moveTo>
                    <a:pt x="0" y="20619"/>
                  </a:moveTo>
                  <a:cubicBezTo>
                    <a:pt x="524" y="9083"/>
                    <a:pt x="10030" y="-1"/>
                    <a:pt x="21578" y="0"/>
                  </a:cubicBezTo>
                  <a:cubicBezTo>
                    <a:pt x="33507" y="0"/>
                    <a:pt x="43178" y="9670"/>
                    <a:pt x="43178" y="21600"/>
                  </a:cubicBezTo>
                  <a:cubicBezTo>
                    <a:pt x="43178" y="22080"/>
                    <a:pt x="43161" y="22560"/>
                    <a:pt x="43130" y="23039"/>
                  </a:cubicBezTo>
                  <a:lnTo>
                    <a:pt x="21578" y="2160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41" name="Arc 13"/>
            <p:cNvSpPr>
              <a:spLocks/>
            </p:cNvSpPr>
            <p:nvPr/>
          </p:nvSpPr>
          <p:spPr bwMode="auto">
            <a:xfrm rot="10845554" flipV="1">
              <a:off x="4318" y="3464"/>
              <a:ext cx="150" cy="62"/>
            </a:xfrm>
            <a:custGeom>
              <a:avLst/>
              <a:gdLst>
                <a:gd name="G0" fmla="+- 21578 0 0"/>
                <a:gd name="G1" fmla="+- 21600 0 0"/>
                <a:gd name="G2" fmla="+- 21600 0 0"/>
                <a:gd name="T0" fmla="*/ 0 w 43178"/>
                <a:gd name="T1" fmla="*/ 20619 h 23039"/>
                <a:gd name="T2" fmla="*/ 43130 w 43178"/>
                <a:gd name="T3" fmla="*/ 23039 h 23039"/>
                <a:gd name="T4" fmla="*/ 21578 w 43178"/>
                <a:gd name="T5" fmla="*/ 21600 h 23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78" h="23039" fill="none" extrusionOk="0">
                  <a:moveTo>
                    <a:pt x="0" y="20619"/>
                  </a:moveTo>
                  <a:cubicBezTo>
                    <a:pt x="524" y="9083"/>
                    <a:pt x="10030" y="-1"/>
                    <a:pt x="21578" y="0"/>
                  </a:cubicBezTo>
                  <a:cubicBezTo>
                    <a:pt x="33507" y="0"/>
                    <a:pt x="43178" y="9670"/>
                    <a:pt x="43178" y="21600"/>
                  </a:cubicBezTo>
                  <a:cubicBezTo>
                    <a:pt x="43178" y="22080"/>
                    <a:pt x="43161" y="22560"/>
                    <a:pt x="43130" y="23039"/>
                  </a:cubicBezTo>
                </a:path>
                <a:path w="43178" h="23039" stroke="0" extrusionOk="0">
                  <a:moveTo>
                    <a:pt x="0" y="20619"/>
                  </a:moveTo>
                  <a:cubicBezTo>
                    <a:pt x="524" y="9083"/>
                    <a:pt x="10030" y="-1"/>
                    <a:pt x="21578" y="0"/>
                  </a:cubicBezTo>
                  <a:cubicBezTo>
                    <a:pt x="33507" y="0"/>
                    <a:pt x="43178" y="9670"/>
                    <a:pt x="43178" y="21600"/>
                  </a:cubicBezTo>
                  <a:cubicBezTo>
                    <a:pt x="43178" y="22080"/>
                    <a:pt x="43161" y="22560"/>
                    <a:pt x="43130" y="23039"/>
                  </a:cubicBezTo>
                  <a:lnTo>
                    <a:pt x="21578" y="2160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42" name="Arc 14"/>
            <p:cNvSpPr>
              <a:spLocks/>
            </p:cNvSpPr>
            <p:nvPr/>
          </p:nvSpPr>
          <p:spPr bwMode="auto">
            <a:xfrm flipV="1">
              <a:off x="4466" y="3512"/>
              <a:ext cx="150" cy="62"/>
            </a:xfrm>
            <a:custGeom>
              <a:avLst/>
              <a:gdLst>
                <a:gd name="G0" fmla="+- 21578 0 0"/>
                <a:gd name="G1" fmla="+- 21600 0 0"/>
                <a:gd name="G2" fmla="+- 21600 0 0"/>
                <a:gd name="T0" fmla="*/ 0 w 43178"/>
                <a:gd name="T1" fmla="*/ 20619 h 23039"/>
                <a:gd name="T2" fmla="*/ 43130 w 43178"/>
                <a:gd name="T3" fmla="*/ 23039 h 23039"/>
                <a:gd name="T4" fmla="*/ 21578 w 43178"/>
                <a:gd name="T5" fmla="*/ 21600 h 23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78" h="23039" fill="none" extrusionOk="0">
                  <a:moveTo>
                    <a:pt x="0" y="20619"/>
                  </a:moveTo>
                  <a:cubicBezTo>
                    <a:pt x="524" y="9083"/>
                    <a:pt x="10030" y="-1"/>
                    <a:pt x="21578" y="0"/>
                  </a:cubicBezTo>
                  <a:cubicBezTo>
                    <a:pt x="33507" y="0"/>
                    <a:pt x="43178" y="9670"/>
                    <a:pt x="43178" y="21600"/>
                  </a:cubicBezTo>
                  <a:cubicBezTo>
                    <a:pt x="43178" y="22080"/>
                    <a:pt x="43161" y="22560"/>
                    <a:pt x="43130" y="23039"/>
                  </a:cubicBezTo>
                </a:path>
                <a:path w="43178" h="23039" stroke="0" extrusionOk="0">
                  <a:moveTo>
                    <a:pt x="0" y="20619"/>
                  </a:moveTo>
                  <a:cubicBezTo>
                    <a:pt x="524" y="9083"/>
                    <a:pt x="10030" y="-1"/>
                    <a:pt x="21578" y="0"/>
                  </a:cubicBezTo>
                  <a:cubicBezTo>
                    <a:pt x="33507" y="0"/>
                    <a:pt x="43178" y="9670"/>
                    <a:pt x="43178" y="21600"/>
                  </a:cubicBezTo>
                  <a:cubicBezTo>
                    <a:pt x="43178" y="22080"/>
                    <a:pt x="43161" y="22560"/>
                    <a:pt x="43130" y="23039"/>
                  </a:cubicBezTo>
                  <a:lnTo>
                    <a:pt x="21578" y="2160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43" name="Arc 15"/>
            <p:cNvSpPr>
              <a:spLocks/>
            </p:cNvSpPr>
            <p:nvPr/>
          </p:nvSpPr>
          <p:spPr bwMode="auto">
            <a:xfrm rot="10845554" flipV="1">
              <a:off x="4614" y="3460"/>
              <a:ext cx="150" cy="62"/>
            </a:xfrm>
            <a:custGeom>
              <a:avLst/>
              <a:gdLst>
                <a:gd name="G0" fmla="+- 21578 0 0"/>
                <a:gd name="G1" fmla="+- 21600 0 0"/>
                <a:gd name="G2" fmla="+- 21600 0 0"/>
                <a:gd name="T0" fmla="*/ 0 w 43178"/>
                <a:gd name="T1" fmla="*/ 20619 h 23039"/>
                <a:gd name="T2" fmla="*/ 43130 w 43178"/>
                <a:gd name="T3" fmla="*/ 23039 h 23039"/>
                <a:gd name="T4" fmla="*/ 21578 w 43178"/>
                <a:gd name="T5" fmla="*/ 21600 h 23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78" h="23039" fill="none" extrusionOk="0">
                  <a:moveTo>
                    <a:pt x="0" y="20619"/>
                  </a:moveTo>
                  <a:cubicBezTo>
                    <a:pt x="524" y="9083"/>
                    <a:pt x="10030" y="-1"/>
                    <a:pt x="21578" y="0"/>
                  </a:cubicBezTo>
                  <a:cubicBezTo>
                    <a:pt x="33507" y="0"/>
                    <a:pt x="43178" y="9670"/>
                    <a:pt x="43178" y="21600"/>
                  </a:cubicBezTo>
                  <a:cubicBezTo>
                    <a:pt x="43178" y="22080"/>
                    <a:pt x="43161" y="22560"/>
                    <a:pt x="43130" y="23039"/>
                  </a:cubicBezTo>
                </a:path>
                <a:path w="43178" h="23039" stroke="0" extrusionOk="0">
                  <a:moveTo>
                    <a:pt x="0" y="20619"/>
                  </a:moveTo>
                  <a:cubicBezTo>
                    <a:pt x="524" y="9083"/>
                    <a:pt x="10030" y="-1"/>
                    <a:pt x="21578" y="0"/>
                  </a:cubicBezTo>
                  <a:cubicBezTo>
                    <a:pt x="33507" y="0"/>
                    <a:pt x="43178" y="9670"/>
                    <a:pt x="43178" y="21600"/>
                  </a:cubicBezTo>
                  <a:cubicBezTo>
                    <a:pt x="43178" y="22080"/>
                    <a:pt x="43161" y="22560"/>
                    <a:pt x="43130" y="23039"/>
                  </a:cubicBezTo>
                  <a:lnTo>
                    <a:pt x="21578" y="2160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4144" name="Line 16"/>
          <p:cNvSpPr>
            <a:spLocks noChangeShapeType="1"/>
          </p:cNvSpPr>
          <p:nvPr/>
        </p:nvSpPr>
        <p:spPr bwMode="auto">
          <a:xfrm flipH="1">
            <a:off x="3360738" y="1438275"/>
            <a:ext cx="587375" cy="588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45" name="Line 17"/>
          <p:cNvSpPr>
            <a:spLocks noChangeShapeType="1"/>
          </p:cNvSpPr>
          <p:nvPr/>
        </p:nvSpPr>
        <p:spPr bwMode="auto">
          <a:xfrm>
            <a:off x="3360738" y="2025650"/>
            <a:ext cx="587375" cy="5873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04146" name="Object 18"/>
          <p:cNvGraphicFramePr>
            <a:graphicFrameLocks noChangeAspect="1"/>
          </p:cNvGraphicFramePr>
          <p:nvPr/>
        </p:nvGraphicFramePr>
        <p:xfrm>
          <a:off x="955675" y="1309688"/>
          <a:ext cx="407988" cy="465137"/>
        </p:xfrm>
        <a:graphic>
          <a:graphicData uri="http://schemas.openxmlformats.org/presentationml/2006/ole">
            <p:oleObj spid="_x0000_s304146" name="Equation" r:id="rId4" imgW="177480" imgH="203040" progId="">
              <p:embed/>
            </p:oleObj>
          </a:graphicData>
        </a:graphic>
      </p:graphicFrame>
      <p:graphicFrame>
        <p:nvGraphicFramePr>
          <p:cNvPr id="304147" name="Object 19"/>
          <p:cNvGraphicFramePr>
            <a:graphicFrameLocks noChangeAspect="1"/>
          </p:cNvGraphicFramePr>
          <p:nvPr/>
        </p:nvGraphicFramePr>
        <p:xfrm>
          <a:off x="927100" y="2317750"/>
          <a:ext cx="377825" cy="465138"/>
        </p:xfrm>
        <a:graphic>
          <a:graphicData uri="http://schemas.openxmlformats.org/presentationml/2006/ole">
            <p:oleObj spid="_x0000_s304147" name="Equation" r:id="rId5" imgW="164880" imgH="203040" progId="">
              <p:embed/>
            </p:oleObj>
          </a:graphicData>
        </a:graphic>
      </p:graphicFrame>
      <p:graphicFrame>
        <p:nvGraphicFramePr>
          <p:cNvPr id="304148" name="Object 20"/>
          <p:cNvGraphicFramePr>
            <a:graphicFrameLocks noChangeAspect="1"/>
          </p:cNvGraphicFramePr>
          <p:nvPr/>
        </p:nvGraphicFramePr>
        <p:xfrm>
          <a:off x="1973263" y="1427163"/>
          <a:ext cx="757237" cy="465137"/>
        </p:xfrm>
        <a:graphic>
          <a:graphicData uri="http://schemas.openxmlformats.org/presentationml/2006/ole">
            <p:oleObj spid="_x0000_s304148" name="Equation" r:id="rId6" imgW="330120" imgH="203040" progId="">
              <p:embed/>
            </p:oleObj>
          </a:graphicData>
        </a:graphic>
      </p:graphicFrame>
      <p:graphicFrame>
        <p:nvGraphicFramePr>
          <p:cNvPr id="304149" name="Object 21"/>
          <p:cNvGraphicFramePr>
            <a:graphicFrameLocks noChangeAspect="1"/>
          </p:cNvGraphicFramePr>
          <p:nvPr/>
        </p:nvGraphicFramePr>
        <p:xfrm>
          <a:off x="4090988" y="1258888"/>
          <a:ext cx="552450" cy="465137"/>
        </p:xfrm>
        <a:graphic>
          <a:graphicData uri="http://schemas.openxmlformats.org/presentationml/2006/ole">
            <p:oleObj spid="_x0000_s304149" name="Equation" r:id="rId7" imgW="241200" imgH="203040" progId="">
              <p:embed/>
            </p:oleObj>
          </a:graphicData>
        </a:graphic>
      </p:graphicFrame>
      <p:graphicFrame>
        <p:nvGraphicFramePr>
          <p:cNvPr id="304150" name="Object 22"/>
          <p:cNvGraphicFramePr>
            <a:graphicFrameLocks noChangeAspect="1"/>
          </p:cNvGraphicFramePr>
          <p:nvPr/>
        </p:nvGraphicFramePr>
        <p:xfrm>
          <a:off x="3973513" y="2486025"/>
          <a:ext cx="554037" cy="465138"/>
        </p:xfrm>
        <a:graphic>
          <a:graphicData uri="http://schemas.openxmlformats.org/presentationml/2006/ole">
            <p:oleObj spid="_x0000_s304150" name="Equation" r:id="rId8" imgW="241200" imgH="203040" progId="">
              <p:embed/>
            </p:oleObj>
          </a:graphicData>
        </a:graphic>
      </p:graphicFrame>
      <p:sp>
        <p:nvSpPr>
          <p:cNvPr id="304151" name="Oval 23"/>
          <p:cNvSpPr>
            <a:spLocks noChangeArrowheads="1"/>
          </p:cNvSpPr>
          <p:nvPr/>
        </p:nvSpPr>
        <p:spPr bwMode="auto">
          <a:xfrm>
            <a:off x="3260725" y="1866900"/>
            <a:ext cx="269875" cy="2841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4152" name="Object 24"/>
          <p:cNvGraphicFramePr>
            <a:graphicFrameLocks noChangeAspect="1"/>
          </p:cNvGraphicFramePr>
          <p:nvPr/>
        </p:nvGraphicFramePr>
        <p:xfrm>
          <a:off x="849313" y="3019425"/>
          <a:ext cx="406400" cy="466725"/>
        </p:xfrm>
        <a:graphic>
          <a:graphicData uri="http://schemas.openxmlformats.org/presentationml/2006/ole">
            <p:oleObj spid="_x0000_s304152" name="Equation" r:id="rId9" imgW="177480" imgH="203040" progId="">
              <p:embed/>
            </p:oleObj>
          </a:graphicData>
        </a:graphic>
      </p:graphicFrame>
      <p:graphicFrame>
        <p:nvGraphicFramePr>
          <p:cNvPr id="304153" name="Object 25"/>
          <p:cNvGraphicFramePr>
            <a:graphicFrameLocks noChangeAspect="1"/>
          </p:cNvGraphicFramePr>
          <p:nvPr/>
        </p:nvGraphicFramePr>
        <p:xfrm>
          <a:off x="820738" y="3713163"/>
          <a:ext cx="377825" cy="465137"/>
        </p:xfrm>
        <a:graphic>
          <a:graphicData uri="http://schemas.openxmlformats.org/presentationml/2006/ole">
            <p:oleObj spid="_x0000_s304153" name="Equation" r:id="rId10" imgW="164880" imgH="203040" progId="">
              <p:embed/>
            </p:oleObj>
          </a:graphicData>
        </a:graphic>
      </p:graphicFrame>
      <p:graphicFrame>
        <p:nvGraphicFramePr>
          <p:cNvPr id="304154" name="Object 26"/>
          <p:cNvGraphicFramePr>
            <a:graphicFrameLocks noChangeAspect="1"/>
          </p:cNvGraphicFramePr>
          <p:nvPr/>
        </p:nvGraphicFramePr>
        <p:xfrm>
          <a:off x="3651250" y="3197225"/>
          <a:ext cx="552450" cy="465138"/>
        </p:xfrm>
        <a:graphic>
          <a:graphicData uri="http://schemas.openxmlformats.org/presentationml/2006/ole">
            <p:oleObj spid="_x0000_s304154" name="Equation" r:id="rId11" imgW="241200" imgH="203040" progId="">
              <p:embed/>
            </p:oleObj>
          </a:graphicData>
        </a:graphic>
      </p:graphicFrame>
      <p:graphicFrame>
        <p:nvGraphicFramePr>
          <p:cNvPr id="304155" name="Object 27"/>
          <p:cNvGraphicFramePr>
            <a:graphicFrameLocks noChangeAspect="1"/>
          </p:cNvGraphicFramePr>
          <p:nvPr/>
        </p:nvGraphicFramePr>
        <p:xfrm>
          <a:off x="3725863" y="4038600"/>
          <a:ext cx="555625" cy="465138"/>
        </p:xfrm>
        <a:graphic>
          <a:graphicData uri="http://schemas.openxmlformats.org/presentationml/2006/ole">
            <p:oleObj spid="_x0000_s304155" name="Equation" r:id="rId12" imgW="241200" imgH="203040" progId="">
              <p:embed/>
            </p:oleObj>
          </a:graphicData>
        </a:graphic>
      </p:graphicFrame>
      <p:sp>
        <p:nvSpPr>
          <p:cNvPr id="304156" name="Line 28"/>
          <p:cNvSpPr>
            <a:spLocks noChangeShapeType="1"/>
          </p:cNvSpPr>
          <p:nvPr/>
        </p:nvSpPr>
        <p:spPr bwMode="auto">
          <a:xfrm flipH="1" flipV="1">
            <a:off x="808038" y="3502025"/>
            <a:ext cx="275590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>
            <a:off x="2182813" y="3492500"/>
            <a:ext cx="3175" cy="7715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58" name="Line 30"/>
          <p:cNvSpPr>
            <a:spLocks noChangeShapeType="1"/>
          </p:cNvSpPr>
          <p:nvPr/>
        </p:nvSpPr>
        <p:spPr bwMode="auto">
          <a:xfrm flipH="1" flipV="1">
            <a:off x="871538" y="4264025"/>
            <a:ext cx="275590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04159" name="Object 31"/>
          <p:cNvGraphicFramePr>
            <a:graphicFrameLocks noChangeAspect="1"/>
          </p:cNvGraphicFramePr>
          <p:nvPr/>
        </p:nvGraphicFramePr>
        <p:xfrm>
          <a:off x="2343150" y="3744913"/>
          <a:ext cx="292100" cy="319087"/>
        </p:xfrm>
        <a:graphic>
          <a:graphicData uri="http://schemas.openxmlformats.org/presentationml/2006/ole">
            <p:oleObj spid="_x0000_s304159" name="Equation" r:id="rId13" imgW="126720" imgH="139680" progId="">
              <p:embed/>
            </p:oleObj>
          </a:graphicData>
        </a:graphic>
      </p:graphicFrame>
      <p:grpSp>
        <p:nvGrpSpPr>
          <p:cNvPr id="304160" name="Group 32"/>
          <p:cNvGrpSpPr>
            <a:grpSpLocks/>
          </p:cNvGrpSpPr>
          <p:nvPr/>
        </p:nvGrpSpPr>
        <p:grpSpPr bwMode="auto">
          <a:xfrm>
            <a:off x="650875" y="4908550"/>
            <a:ext cx="3941763" cy="1693863"/>
            <a:chOff x="372" y="2804"/>
            <a:chExt cx="2253" cy="967"/>
          </a:xfrm>
        </p:grpSpPr>
        <p:sp>
          <p:nvSpPr>
            <p:cNvPr id="304161" name="Line 33"/>
            <p:cNvSpPr>
              <a:spLocks noChangeShapeType="1"/>
            </p:cNvSpPr>
            <p:nvPr/>
          </p:nvSpPr>
          <p:spPr bwMode="auto">
            <a:xfrm>
              <a:off x="372" y="2935"/>
              <a:ext cx="336" cy="3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62" name="Line 34"/>
            <p:cNvSpPr>
              <a:spLocks noChangeShapeType="1"/>
            </p:cNvSpPr>
            <p:nvPr/>
          </p:nvSpPr>
          <p:spPr bwMode="auto">
            <a:xfrm flipH="1">
              <a:off x="376" y="3282"/>
              <a:ext cx="336" cy="3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63" name="Line 35"/>
            <p:cNvSpPr>
              <a:spLocks noChangeShapeType="1"/>
            </p:cNvSpPr>
            <p:nvPr/>
          </p:nvSpPr>
          <p:spPr bwMode="auto">
            <a:xfrm flipH="1">
              <a:off x="1892" y="2907"/>
              <a:ext cx="336" cy="3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164" name="Line 36"/>
            <p:cNvSpPr>
              <a:spLocks noChangeShapeType="1"/>
            </p:cNvSpPr>
            <p:nvPr/>
          </p:nvSpPr>
          <p:spPr bwMode="auto">
            <a:xfrm>
              <a:off x="1892" y="3242"/>
              <a:ext cx="336" cy="3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4165" name="Object 37"/>
            <p:cNvGraphicFramePr>
              <a:graphicFrameLocks noChangeAspect="1"/>
            </p:cNvGraphicFramePr>
            <p:nvPr/>
          </p:nvGraphicFramePr>
          <p:xfrm>
            <a:off x="517" y="2833"/>
            <a:ext cx="233" cy="266"/>
          </p:xfrm>
          <a:graphic>
            <a:graphicData uri="http://schemas.openxmlformats.org/presentationml/2006/ole">
              <p:oleObj spid="_x0000_s304165" name="Equation" r:id="rId14" imgW="177480" imgH="203040" progId="">
                <p:embed/>
              </p:oleObj>
            </a:graphicData>
          </a:graphic>
        </p:graphicFrame>
        <p:graphicFrame>
          <p:nvGraphicFramePr>
            <p:cNvPr id="304166" name="Object 38"/>
            <p:cNvGraphicFramePr>
              <a:graphicFrameLocks noChangeAspect="1"/>
            </p:cNvGraphicFramePr>
            <p:nvPr/>
          </p:nvGraphicFramePr>
          <p:xfrm>
            <a:off x="501" y="3409"/>
            <a:ext cx="216" cy="266"/>
          </p:xfrm>
          <a:graphic>
            <a:graphicData uri="http://schemas.openxmlformats.org/presentationml/2006/ole">
              <p:oleObj spid="_x0000_s304166" name="Equation" r:id="rId15" imgW="164880" imgH="203040" progId="">
                <p:embed/>
              </p:oleObj>
            </a:graphicData>
          </a:graphic>
        </p:graphicFrame>
        <p:graphicFrame>
          <p:nvGraphicFramePr>
            <p:cNvPr id="304167" name="Object 39"/>
            <p:cNvGraphicFramePr>
              <a:graphicFrameLocks noChangeAspect="1"/>
            </p:cNvGraphicFramePr>
            <p:nvPr/>
          </p:nvGraphicFramePr>
          <p:xfrm>
            <a:off x="1199" y="2925"/>
            <a:ext cx="233" cy="216"/>
          </p:xfrm>
          <a:graphic>
            <a:graphicData uri="http://schemas.openxmlformats.org/presentationml/2006/ole">
              <p:oleObj spid="_x0000_s304167" name="Equation" r:id="rId16" imgW="177480" imgH="164880" progId="">
                <p:embed/>
              </p:oleObj>
            </a:graphicData>
          </a:graphic>
        </p:graphicFrame>
        <p:graphicFrame>
          <p:nvGraphicFramePr>
            <p:cNvPr id="304168" name="Object 40"/>
            <p:cNvGraphicFramePr>
              <a:graphicFrameLocks noChangeAspect="1"/>
            </p:cNvGraphicFramePr>
            <p:nvPr/>
          </p:nvGraphicFramePr>
          <p:xfrm>
            <a:off x="2309" y="2804"/>
            <a:ext cx="316" cy="266"/>
          </p:xfrm>
          <a:graphic>
            <a:graphicData uri="http://schemas.openxmlformats.org/presentationml/2006/ole">
              <p:oleObj spid="_x0000_s304168" name="Equation" r:id="rId17" imgW="241200" imgH="203040" progId="">
                <p:embed/>
              </p:oleObj>
            </a:graphicData>
          </a:graphic>
        </p:graphicFrame>
        <p:graphicFrame>
          <p:nvGraphicFramePr>
            <p:cNvPr id="304169" name="Object 41"/>
            <p:cNvGraphicFramePr>
              <a:graphicFrameLocks noChangeAspect="1"/>
            </p:cNvGraphicFramePr>
            <p:nvPr/>
          </p:nvGraphicFramePr>
          <p:xfrm>
            <a:off x="2242" y="3505"/>
            <a:ext cx="317" cy="266"/>
          </p:xfrm>
          <a:graphic>
            <a:graphicData uri="http://schemas.openxmlformats.org/presentationml/2006/ole">
              <p:oleObj spid="_x0000_s304169" name="Equation" r:id="rId18" imgW="241200" imgH="203040" progId="">
                <p:embed/>
              </p:oleObj>
            </a:graphicData>
          </a:graphic>
        </p:graphicFrame>
        <p:sp>
          <p:nvSpPr>
            <p:cNvPr id="304170" name="Line 42"/>
            <p:cNvSpPr>
              <a:spLocks noChangeShapeType="1"/>
            </p:cNvSpPr>
            <p:nvPr/>
          </p:nvSpPr>
          <p:spPr bwMode="auto">
            <a:xfrm>
              <a:off x="701" y="3254"/>
              <a:ext cx="119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Date Placeholder 4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pic>
        <p:nvPicPr>
          <p:cNvPr id="46" name="Picture 45" descr="WWxsec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005096" y="1949736"/>
            <a:ext cx="2739023" cy="27660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8009" y="3599548"/>
            <a:ext cx="3696559" cy="368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308890" y="100013"/>
            <a:ext cx="9318626" cy="962025"/>
          </a:xfrm>
        </p:spPr>
        <p:txBody>
          <a:bodyPr/>
          <a:lstStyle/>
          <a:p>
            <a:pPr eaLnBrk="1" hangingPunct="1"/>
            <a:r>
              <a:rPr lang="en-US" dirty="0" smtClean="0"/>
              <a:t>H </a:t>
            </a:r>
            <a:r>
              <a:rPr lang="en-US" dirty="0" smtClean="0">
                <a:sym typeface="Symbol" pitchFamily="18" charset="2"/>
              </a:rPr>
              <a:t> WW</a:t>
            </a:r>
            <a:r>
              <a:rPr lang="en-US" dirty="0" smtClean="0">
                <a:sym typeface="Euclid Extra" pitchFamily="18" charset="2"/>
              </a:rPr>
              <a:t></a:t>
            </a:r>
            <a:r>
              <a:rPr lang="en-US" dirty="0" smtClean="0">
                <a:sym typeface="Symbol" pitchFamily="18" charset="2"/>
              </a:rPr>
              <a:t></a:t>
            </a:r>
            <a:r>
              <a:rPr lang="en-US" dirty="0" smtClean="0">
                <a:sym typeface="Euclid Extra" pitchFamily="18" charset="2"/>
              </a:rPr>
              <a:t></a:t>
            </a:r>
            <a:r>
              <a:rPr lang="en-US" dirty="0" smtClean="0">
                <a:cs typeface="Times New Roman" pitchFamily="18" charset="0"/>
                <a:sym typeface="Euclid Extra" pitchFamily="18" charset="2"/>
              </a:rPr>
              <a:t>'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' with 200 pb</a:t>
            </a:r>
            <a:r>
              <a:rPr lang="en-US" baseline="30000" dirty="0" smtClean="0">
                <a:cs typeface="Times New Roman" pitchFamily="18" charset="0"/>
                <a:sym typeface="Symbol" pitchFamily="18" charset="2"/>
              </a:rPr>
              <a:t>-1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@10TeV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25538"/>
            <a:ext cx="5961743" cy="643731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06000"/>
              </a:lnSpc>
            </a:pPr>
            <a:r>
              <a:rPr lang="en-US" dirty="0" smtClean="0"/>
              <a:t>Sensitivity: 130 </a:t>
            </a:r>
            <a:r>
              <a:rPr lang="en-US" dirty="0" smtClean="0">
                <a:sym typeface="Symbol" pitchFamily="18" charset="2"/>
              </a:rPr>
              <a:t> </a:t>
            </a:r>
            <a:r>
              <a:rPr lang="en-US" dirty="0" err="1" smtClean="0">
                <a:sym typeface="Symbol" pitchFamily="18" charset="2"/>
              </a:rPr>
              <a:t>m</a:t>
            </a:r>
            <a:r>
              <a:rPr lang="en-US" baseline="-25000" dirty="0" err="1" smtClean="0">
                <a:sym typeface="Symbol" pitchFamily="18" charset="2"/>
              </a:rPr>
              <a:t>H</a:t>
            </a:r>
            <a:r>
              <a:rPr lang="en-US" dirty="0" smtClean="0">
                <a:sym typeface="Symbol" pitchFamily="18" charset="2"/>
              </a:rPr>
              <a:t>  180 </a:t>
            </a:r>
            <a:r>
              <a:rPr lang="en-US" dirty="0" err="1" smtClean="0">
                <a:sym typeface="Symbol" pitchFamily="18" charset="2"/>
              </a:rPr>
              <a:t>GeV</a:t>
            </a:r>
            <a:endParaRPr lang="en-US" dirty="0" smtClean="0">
              <a:sym typeface="Symbol" pitchFamily="18" charset="2"/>
            </a:endParaRPr>
          </a:p>
          <a:p>
            <a:pPr lvl="1" eaLnBrk="1" hangingPunct="1">
              <a:lnSpc>
                <a:spcPct val="106000"/>
              </a:lnSpc>
            </a:pPr>
            <a:r>
              <a:rPr lang="en-US" dirty="0" smtClean="0"/>
              <a:t>Huge Background:</a:t>
            </a:r>
          </a:p>
          <a:p>
            <a:pPr lvl="2" eaLnBrk="1" hangingPunct="1">
              <a:lnSpc>
                <a:spcPct val="113000"/>
              </a:lnSpc>
            </a:pPr>
            <a:r>
              <a:rPr lang="en-US" dirty="0" smtClean="0"/>
              <a:t>W+(jets = lepton) ~ </a:t>
            </a:r>
            <a:r>
              <a:rPr lang="en-US" dirty="0" smtClean="0">
                <a:cs typeface="Times New Roman" pitchFamily="18" charset="0"/>
              </a:rPr>
              <a:t>× </a:t>
            </a:r>
            <a:r>
              <a:rPr lang="en-US" dirty="0" smtClean="0"/>
              <a:t>20000</a:t>
            </a:r>
          </a:p>
          <a:p>
            <a:pPr lvl="2" eaLnBrk="1" hangingPunct="1">
              <a:lnSpc>
                <a:spcPct val="113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Drell</a:t>
            </a:r>
            <a:r>
              <a:rPr lang="en-US" dirty="0" smtClean="0"/>
              <a:t> Yan,    ~ </a:t>
            </a:r>
            <a:r>
              <a:rPr lang="en-US" dirty="0" smtClean="0">
                <a:cs typeface="Times New Roman" pitchFamily="18" charset="0"/>
              </a:rPr>
              <a:t>× </a:t>
            </a:r>
            <a:r>
              <a:rPr lang="en-US" dirty="0" smtClean="0"/>
              <a:t>1000</a:t>
            </a:r>
          </a:p>
          <a:p>
            <a:pPr lvl="2" eaLnBrk="1" hangingPunct="1">
              <a:lnSpc>
                <a:spcPct val="113000"/>
              </a:lnSpc>
            </a:pPr>
            <a:r>
              <a:rPr lang="en-US" dirty="0" err="1" smtClean="0"/>
              <a:t>WW,Wt,WZ</a:t>
            </a:r>
            <a:r>
              <a:rPr lang="en-US" dirty="0" smtClean="0"/>
              <a:t>, ZZ ~ few </a:t>
            </a:r>
            <a:r>
              <a:rPr lang="en-US" dirty="0" smtClean="0">
                <a:cs typeface="Times New Roman" pitchFamily="18" charset="0"/>
              </a:rPr>
              <a:t>× 10</a:t>
            </a:r>
            <a:endParaRPr lang="en-US" dirty="0" smtClean="0"/>
          </a:p>
          <a:p>
            <a:pPr lvl="1" eaLnBrk="1" hangingPunct="1">
              <a:lnSpc>
                <a:spcPct val="106000"/>
              </a:lnSpc>
            </a:pPr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isolated </a:t>
            </a:r>
            <a:r>
              <a:rPr lang="en-US" dirty="0" smtClean="0">
                <a:sym typeface="Euclid Extra" pitchFamily="18" charset="2"/>
              </a:rPr>
              <a:t></a:t>
            </a:r>
            <a:r>
              <a:rPr lang="en-US" dirty="0" smtClean="0"/>
              <a:t>, min/max m</a:t>
            </a:r>
            <a:r>
              <a:rPr lang="en-US" baseline="-25000" dirty="0" smtClean="0">
                <a:sym typeface="Euclid Extra" pitchFamily="18" charset="2"/>
              </a:rPr>
              <a:t></a:t>
            </a:r>
            <a:endParaRPr lang="en-US" dirty="0" smtClean="0"/>
          </a:p>
          <a:p>
            <a:pPr lvl="1" eaLnBrk="1" hangingPunct="1">
              <a:lnSpc>
                <a:spcPct val="106000"/>
              </a:lnSpc>
            </a:pPr>
            <a:r>
              <a:rPr lang="en-US" dirty="0" smtClean="0"/>
              <a:t>Substantial missing energy</a:t>
            </a:r>
          </a:p>
          <a:p>
            <a:pPr lvl="1" eaLnBrk="1" hangingPunct="1">
              <a:lnSpc>
                <a:spcPct val="106000"/>
              </a:lnSpc>
            </a:pPr>
            <a:r>
              <a:rPr lang="en-US" dirty="0" smtClean="0"/>
              <a:t>No jets (VBF: forward jets)</a:t>
            </a:r>
          </a:p>
          <a:p>
            <a:pPr lvl="1" eaLnBrk="1" hangingPunct="1">
              <a:lnSpc>
                <a:spcPct val="106000"/>
              </a:lnSpc>
            </a:pPr>
            <a:r>
              <a:rPr lang="en-US" dirty="0" smtClean="0"/>
              <a:t>Small lepton opening angle</a:t>
            </a:r>
          </a:p>
          <a:p>
            <a:pPr eaLnBrk="1" hangingPunct="1">
              <a:lnSpc>
                <a:spcPct val="106000"/>
              </a:lnSpc>
            </a:pPr>
            <a:r>
              <a:rPr lang="en-US" dirty="0" smtClean="0"/>
              <a:t>Lose ~ factor 3 from lower E, </a:t>
            </a:r>
            <a:r>
              <a:rPr lang="en-US" dirty="0" smtClean="0">
                <a:sym typeface="Euclid Math One"/>
              </a:rPr>
              <a:t></a:t>
            </a:r>
            <a:endParaRPr lang="en-US" dirty="0" smtClean="0"/>
          </a:p>
          <a:p>
            <a:pPr eaLnBrk="1" hangingPunct="1">
              <a:lnSpc>
                <a:spcPct val="106000"/>
              </a:lnSpc>
            </a:pPr>
            <a:r>
              <a:rPr lang="en-US" dirty="0" smtClean="0"/>
              <a:t> …but continuous improvement</a:t>
            </a:r>
          </a:p>
          <a:p>
            <a:pPr lvl="1" eaLnBrk="1" hangingPunct="1">
              <a:lnSpc>
                <a:spcPct val="106000"/>
              </a:lnSpc>
            </a:pPr>
            <a:r>
              <a:rPr lang="en-US" dirty="0" smtClean="0"/>
              <a:t>Updated cross sections</a:t>
            </a:r>
          </a:p>
          <a:p>
            <a:pPr lvl="1" eaLnBrk="1" hangingPunct="1">
              <a:lnSpc>
                <a:spcPct val="106000"/>
              </a:lnSpc>
            </a:pPr>
            <a:r>
              <a:rPr lang="en-US" dirty="0" smtClean="0"/>
              <a:t>Better reconstruction, selection</a:t>
            </a:r>
          </a:p>
        </p:txBody>
      </p:sp>
      <p:graphicFrame>
        <p:nvGraphicFramePr>
          <p:cNvPr id="3076" name="Object 14"/>
          <p:cNvGraphicFramePr>
            <a:graphicFrameLocks noChangeAspect="1"/>
          </p:cNvGraphicFramePr>
          <p:nvPr/>
        </p:nvGraphicFramePr>
        <p:xfrm>
          <a:off x="2704457" y="2546533"/>
          <a:ext cx="451986" cy="451986"/>
        </p:xfrm>
        <a:graphic>
          <a:graphicData uri="http://schemas.openxmlformats.org/presentationml/2006/ole">
            <p:oleObj spid="_x0000_s372738" name="Equation" r:id="rId5" imgW="177480" imgH="177480" progId="">
              <p:embed/>
            </p:oleObj>
          </a:graphicData>
        </a:graphic>
      </p:graphicFrame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6" cstate="print"/>
          <a:srcRect b="8797"/>
          <a:stretch>
            <a:fillRect/>
          </a:stretch>
        </p:blipFill>
        <p:spPr bwMode="auto">
          <a:xfrm>
            <a:off x="6127214" y="1059555"/>
            <a:ext cx="3620712" cy="33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pic>
        <p:nvPicPr>
          <p:cNvPr id="13" name="Picture 2" descr="C:\Documents and Settings\Steve\Desktop\mit-greywhite-header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0525" y="0"/>
            <a:ext cx="796925" cy="452438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Higgs Cliff’s Notes</a:t>
            </a:r>
          </a:p>
        </p:txBody>
      </p:sp>
      <p:sp>
        <p:nvSpPr>
          <p:cNvPr id="2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009650"/>
            <a:ext cx="5271407" cy="6061710"/>
          </a:xfrm>
        </p:spPr>
        <p:txBody>
          <a:bodyPr wrap="square">
            <a:noAutofit/>
          </a:bodyPr>
          <a:lstStyle/>
          <a:p>
            <a:pPr>
              <a:lnSpc>
                <a:spcPct val="106000"/>
              </a:lnSpc>
            </a:pPr>
            <a:r>
              <a:rPr lang="en-US" dirty="0" smtClean="0">
                <a:cs typeface="Times New Roman" pitchFamily="18" charset="0"/>
              </a:rPr>
              <a:t>How Made</a:t>
            </a:r>
          </a:p>
          <a:p>
            <a:pPr lvl="1" eaLnBrk="1" hangingPunct="1">
              <a:lnSpc>
                <a:spcPct val="113000"/>
              </a:lnSpc>
            </a:pPr>
            <a:r>
              <a:rPr lang="en-US" dirty="0" smtClean="0">
                <a:cs typeface="Times New Roman" pitchFamily="18" charset="0"/>
              </a:rPr>
              <a:t>Gluon-Gluon fusion</a:t>
            </a:r>
          </a:p>
          <a:p>
            <a:pPr lvl="1" eaLnBrk="1" hangingPunct="1">
              <a:lnSpc>
                <a:spcPct val="113000"/>
              </a:lnSpc>
            </a:pPr>
            <a:r>
              <a:rPr lang="en-US" dirty="0" smtClean="0">
                <a:cs typeface="Times New Roman" pitchFamily="18" charset="0"/>
              </a:rPr>
              <a:t>Vector Boson fusion</a:t>
            </a:r>
          </a:p>
          <a:p>
            <a:pPr lvl="2" eaLnBrk="1" hangingPunct="1">
              <a:lnSpc>
                <a:spcPct val="113000"/>
              </a:lnSpc>
            </a:pPr>
            <a:r>
              <a:rPr lang="en-US" dirty="0" smtClean="0">
                <a:cs typeface="Times New Roman" pitchFamily="18" charset="0"/>
                <a:sym typeface="Symbol"/>
              </a:rPr>
              <a:t></a:t>
            </a:r>
            <a:r>
              <a:rPr lang="en-US" baseline="-25000" dirty="0" err="1" smtClean="0">
                <a:cs typeface="Times New Roman" pitchFamily="18" charset="0"/>
                <a:sym typeface="Symbol"/>
              </a:rPr>
              <a:t>gg</a:t>
            </a:r>
            <a:r>
              <a:rPr lang="en-US" dirty="0" smtClean="0">
                <a:cs typeface="Times New Roman" pitchFamily="18" charset="0"/>
                <a:sym typeface="Symbol"/>
              </a:rPr>
              <a:t>  </a:t>
            </a:r>
            <a:r>
              <a:rPr lang="en-US" baseline="-25000" dirty="0" smtClean="0">
                <a:cs typeface="Times New Roman" pitchFamily="18" charset="0"/>
                <a:sym typeface="Symbol"/>
              </a:rPr>
              <a:t>VBF</a:t>
            </a:r>
            <a:r>
              <a:rPr lang="en-US" dirty="0" smtClean="0">
                <a:cs typeface="Times New Roman" pitchFamily="18" charset="0"/>
                <a:sym typeface="Symbol"/>
              </a:rPr>
              <a:t> 10</a:t>
            </a:r>
            <a:r>
              <a:rPr lang="en-US" dirty="0" smtClean="0">
                <a:cs typeface="Times New Roman" pitchFamily="18" charset="0"/>
              </a:rPr>
              <a:t>, but </a:t>
            </a:r>
            <a:r>
              <a:rPr lang="en-US" dirty="0" err="1" smtClean="0">
                <a:cs typeface="Times New Roman" pitchFamily="18" charset="0"/>
              </a:rPr>
              <a:t>taggable</a:t>
            </a:r>
            <a:r>
              <a:rPr lang="en-US" dirty="0" smtClean="0">
                <a:cs typeface="Times New Roman" pitchFamily="18" charset="0"/>
              </a:rPr>
              <a:t> forward jets</a:t>
            </a:r>
          </a:p>
          <a:p>
            <a:pPr lvl="1" eaLnBrk="1" hangingPunct="1">
              <a:lnSpc>
                <a:spcPct val="113000"/>
              </a:lnSpc>
            </a:pPr>
            <a:r>
              <a:rPr lang="en-US" dirty="0" err="1" smtClean="0">
                <a:cs typeface="Times New Roman" pitchFamily="18" charset="0"/>
              </a:rPr>
              <a:t>Higgsstrahlung</a:t>
            </a:r>
            <a:r>
              <a:rPr lang="en-US" dirty="0" smtClean="0">
                <a:cs typeface="Times New Roman" pitchFamily="18" charset="0"/>
              </a:rPr>
              <a:t>  (LEP + </a:t>
            </a:r>
            <a:r>
              <a:rPr lang="en-US" dirty="0" err="1" smtClean="0">
                <a:cs typeface="Times New Roman" pitchFamily="18" charset="0"/>
              </a:rPr>
              <a:t>Tevatron</a:t>
            </a:r>
            <a:r>
              <a:rPr lang="en-US" dirty="0" smtClean="0"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06000"/>
              </a:lnSpc>
            </a:pPr>
            <a:r>
              <a:rPr lang="en-US" dirty="0" smtClean="0">
                <a:cs typeface="Times New Roman" pitchFamily="18" charset="0"/>
              </a:rPr>
              <a:t>How decays</a:t>
            </a:r>
          </a:p>
          <a:p>
            <a:pPr lvl="1" eaLnBrk="1" hangingPunct="1">
              <a:lnSpc>
                <a:spcPct val="113000"/>
              </a:lnSpc>
            </a:pPr>
            <a:r>
              <a:rPr lang="en-US" dirty="0" smtClean="0">
                <a:cs typeface="Times New Roman" pitchFamily="18" charset="0"/>
              </a:rPr>
              <a:t>Boson Couplings-W,Z</a:t>
            </a:r>
          </a:p>
          <a:p>
            <a:pPr lvl="1" eaLnBrk="1" hangingPunct="1">
              <a:lnSpc>
                <a:spcPct val="113000"/>
              </a:lnSpc>
            </a:pPr>
            <a:r>
              <a:rPr lang="en-US" dirty="0" err="1" smtClean="0">
                <a:cs typeface="Times New Roman" pitchFamily="18" charset="0"/>
              </a:rPr>
              <a:t>Fermion</a:t>
            </a:r>
            <a:r>
              <a:rPr lang="en-US" dirty="0" smtClean="0">
                <a:cs typeface="Times New Roman" pitchFamily="18" charset="0"/>
              </a:rPr>
              <a:t> Couplings – top!</a:t>
            </a:r>
          </a:p>
          <a:p>
            <a:pPr lvl="1" eaLnBrk="1" hangingPunct="1">
              <a:lnSpc>
                <a:spcPct val="113000"/>
              </a:lnSpc>
            </a:pPr>
            <a:r>
              <a:rPr lang="en-US" dirty="0" smtClean="0">
                <a:cs typeface="Times New Roman" pitchFamily="18" charset="0"/>
              </a:rPr>
              <a:t>H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  for low mass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27688" y="295275"/>
            <a:ext cx="1500187" cy="473075"/>
            <a:chOff x="306" y="1297"/>
            <a:chExt cx="1398" cy="29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365" y="1298"/>
              <a:ext cx="339" cy="296"/>
              <a:chOff x="1560" y="1355"/>
              <a:chExt cx="339" cy="296"/>
            </a:xfrm>
          </p:grpSpPr>
          <p:sp>
            <p:nvSpPr>
              <p:cNvPr id="2205" name="Arc 6"/>
              <p:cNvSpPr>
                <a:spLocks/>
              </p:cNvSpPr>
              <p:nvPr/>
            </p:nvSpPr>
            <p:spPr bwMode="auto">
              <a:xfrm>
                <a:off x="1560" y="1357"/>
                <a:ext cx="208" cy="294"/>
              </a:xfrm>
              <a:custGeom>
                <a:avLst/>
                <a:gdLst>
                  <a:gd name="T0" fmla="*/ 31 w 43200"/>
                  <a:gd name="T1" fmla="*/ 286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6" name="Arc 7"/>
              <p:cNvSpPr>
                <a:spLocks/>
              </p:cNvSpPr>
              <p:nvPr/>
            </p:nvSpPr>
            <p:spPr bwMode="auto">
              <a:xfrm flipH="1">
                <a:off x="1691" y="1355"/>
                <a:ext cx="208" cy="294"/>
              </a:xfrm>
              <a:custGeom>
                <a:avLst/>
                <a:gdLst>
                  <a:gd name="T0" fmla="*/ 0 w 43200"/>
                  <a:gd name="T1" fmla="*/ 171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576" y="1297"/>
              <a:ext cx="339" cy="298"/>
              <a:chOff x="723" y="1361"/>
              <a:chExt cx="339" cy="298"/>
            </a:xfrm>
          </p:grpSpPr>
          <p:sp>
            <p:nvSpPr>
              <p:cNvPr id="2203" name="Arc 9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T0" fmla="*/ 36 w 43200"/>
                  <a:gd name="T1" fmla="*/ 293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4" name="Arc 10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T0" fmla="*/ 40 w 43200"/>
                  <a:gd name="T1" fmla="*/ 298 h 38583"/>
                  <a:gd name="T2" fmla="*/ 171 w 43200"/>
                  <a:gd name="T3" fmla="*/ 294 h 38583"/>
                  <a:gd name="T4" fmla="*/ 104 w 43200"/>
                  <a:gd name="T5" fmla="*/ 167 h 38583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583"/>
                  <a:gd name="T11" fmla="*/ 43200 w 43200"/>
                  <a:gd name="T12" fmla="*/ 38583 h 385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39" y="1297"/>
              <a:ext cx="339" cy="298"/>
              <a:chOff x="723" y="1361"/>
              <a:chExt cx="339" cy="298"/>
            </a:xfrm>
          </p:grpSpPr>
          <p:sp>
            <p:nvSpPr>
              <p:cNvPr id="2201" name="Arc 12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T0" fmla="*/ 36 w 43200"/>
                  <a:gd name="T1" fmla="*/ 293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" name="Arc 13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T0" fmla="*/ 40 w 43200"/>
                  <a:gd name="T1" fmla="*/ 298 h 38583"/>
                  <a:gd name="T2" fmla="*/ 171 w 43200"/>
                  <a:gd name="T3" fmla="*/ 294 h 38583"/>
                  <a:gd name="T4" fmla="*/ 104 w 43200"/>
                  <a:gd name="T5" fmla="*/ 167 h 38583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583"/>
                  <a:gd name="T11" fmla="*/ 43200 w 43200"/>
                  <a:gd name="T12" fmla="*/ 38583 h 385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101" y="1297"/>
              <a:ext cx="339" cy="298"/>
              <a:chOff x="723" y="1361"/>
              <a:chExt cx="339" cy="298"/>
            </a:xfrm>
          </p:grpSpPr>
          <p:sp>
            <p:nvSpPr>
              <p:cNvPr id="2199" name="Arc 15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T0" fmla="*/ 36 w 43200"/>
                  <a:gd name="T1" fmla="*/ 293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0" name="Arc 16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T0" fmla="*/ 40 w 43200"/>
                  <a:gd name="T1" fmla="*/ 298 h 38583"/>
                  <a:gd name="T2" fmla="*/ 171 w 43200"/>
                  <a:gd name="T3" fmla="*/ 294 h 38583"/>
                  <a:gd name="T4" fmla="*/ 104 w 43200"/>
                  <a:gd name="T5" fmla="*/ 167 h 38583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583"/>
                  <a:gd name="T11" fmla="*/ 43200 w 43200"/>
                  <a:gd name="T12" fmla="*/ 38583 h 385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 flipH="1">
              <a:off x="306" y="1298"/>
              <a:ext cx="339" cy="296"/>
              <a:chOff x="1560" y="1355"/>
              <a:chExt cx="339" cy="296"/>
            </a:xfrm>
          </p:grpSpPr>
          <p:sp>
            <p:nvSpPr>
              <p:cNvPr id="2197" name="Arc 18"/>
              <p:cNvSpPr>
                <a:spLocks/>
              </p:cNvSpPr>
              <p:nvPr/>
            </p:nvSpPr>
            <p:spPr bwMode="auto">
              <a:xfrm>
                <a:off x="1560" y="1357"/>
                <a:ext cx="208" cy="294"/>
              </a:xfrm>
              <a:custGeom>
                <a:avLst/>
                <a:gdLst>
                  <a:gd name="T0" fmla="*/ 31 w 43200"/>
                  <a:gd name="T1" fmla="*/ 286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8" name="Arc 19"/>
              <p:cNvSpPr>
                <a:spLocks/>
              </p:cNvSpPr>
              <p:nvPr/>
            </p:nvSpPr>
            <p:spPr bwMode="auto">
              <a:xfrm flipH="1">
                <a:off x="1691" y="1355"/>
                <a:ext cx="208" cy="294"/>
              </a:xfrm>
              <a:custGeom>
                <a:avLst/>
                <a:gdLst>
                  <a:gd name="T0" fmla="*/ 0 w 43200"/>
                  <a:gd name="T1" fmla="*/ 171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5632450" y="1538288"/>
            <a:ext cx="1490663" cy="473075"/>
            <a:chOff x="306" y="1297"/>
            <a:chExt cx="1398" cy="298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1365" y="1298"/>
              <a:ext cx="339" cy="296"/>
              <a:chOff x="1560" y="1355"/>
              <a:chExt cx="339" cy="296"/>
            </a:xfrm>
          </p:grpSpPr>
          <p:sp>
            <p:nvSpPr>
              <p:cNvPr id="2190" name="Arc 22"/>
              <p:cNvSpPr>
                <a:spLocks/>
              </p:cNvSpPr>
              <p:nvPr/>
            </p:nvSpPr>
            <p:spPr bwMode="auto">
              <a:xfrm>
                <a:off x="1560" y="1357"/>
                <a:ext cx="208" cy="294"/>
              </a:xfrm>
              <a:custGeom>
                <a:avLst/>
                <a:gdLst>
                  <a:gd name="T0" fmla="*/ 31 w 43200"/>
                  <a:gd name="T1" fmla="*/ 286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1" name="Arc 23"/>
              <p:cNvSpPr>
                <a:spLocks/>
              </p:cNvSpPr>
              <p:nvPr/>
            </p:nvSpPr>
            <p:spPr bwMode="auto">
              <a:xfrm flipH="1">
                <a:off x="1691" y="1355"/>
                <a:ext cx="208" cy="294"/>
              </a:xfrm>
              <a:custGeom>
                <a:avLst/>
                <a:gdLst>
                  <a:gd name="T0" fmla="*/ 0 w 43200"/>
                  <a:gd name="T1" fmla="*/ 171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576" y="1297"/>
              <a:ext cx="339" cy="298"/>
              <a:chOff x="723" y="1361"/>
              <a:chExt cx="339" cy="298"/>
            </a:xfrm>
          </p:grpSpPr>
          <p:sp>
            <p:nvSpPr>
              <p:cNvPr id="2188" name="Arc 25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T0" fmla="*/ 36 w 43200"/>
                  <a:gd name="T1" fmla="*/ 293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9" name="Arc 26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T0" fmla="*/ 40 w 43200"/>
                  <a:gd name="T1" fmla="*/ 298 h 38583"/>
                  <a:gd name="T2" fmla="*/ 171 w 43200"/>
                  <a:gd name="T3" fmla="*/ 294 h 38583"/>
                  <a:gd name="T4" fmla="*/ 104 w 43200"/>
                  <a:gd name="T5" fmla="*/ 167 h 38583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583"/>
                  <a:gd name="T11" fmla="*/ 43200 w 43200"/>
                  <a:gd name="T12" fmla="*/ 38583 h 385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839" y="1297"/>
              <a:ext cx="339" cy="298"/>
              <a:chOff x="723" y="1361"/>
              <a:chExt cx="339" cy="298"/>
            </a:xfrm>
          </p:grpSpPr>
          <p:sp>
            <p:nvSpPr>
              <p:cNvPr id="2186" name="Arc 28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T0" fmla="*/ 36 w 43200"/>
                  <a:gd name="T1" fmla="*/ 293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7" name="Arc 29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T0" fmla="*/ 40 w 43200"/>
                  <a:gd name="T1" fmla="*/ 298 h 38583"/>
                  <a:gd name="T2" fmla="*/ 171 w 43200"/>
                  <a:gd name="T3" fmla="*/ 294 h 38583"/>
                  <a:gd name="T4" fmla="*/ 104 w 43200"/>
                  <a:gd name="T5" fmla="*/ 167 h 38583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583"/>
                  <a:gd name="T11" fmla="*/ 43200 w 43200"/>
                  <a:gd name="T12" fmla="*/ 38583 h 385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30"/>
            <p:cNvGrpSpPr>
              <a:grpSpLocks/>
            </p:cNvGrpSpPr>
            <p:nvPr/>
          </p:nvGrpSpPr>
          <p:grpSpPr bwMode="auto">
            <a:xfrm>
              <a:off x="1101" y="1297"/>
              <a:ext cx="339" cy="298"/>
              <a:chOff x="723" y="1361"/>
              <a:chExt cx="339" cy="298"/>
            </a:xfrm>
          </p:grpSpPr>
          <p:sp>
            <p:nvSpPr>
              <p:cNvPr id="2184" name="Arc 31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T0" fmla="*/ 36 w 43200"/>
                  <a:gd name="T1" fmla="*/ 293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5" name="Arc 32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T0" fmla="*/ 40 w 43200"/>
                  <a:gd name="T1" fmla="*/ 298 h 38583"/>
                  <a:gd name="T2" fmla="*/ 171 w 43200"/>
                  <a:gd name="T3" fmla="*/ 294 h 38583"/>
                  <a:gd name="T4" fmla="*/ 104 w 43200"/>
                  <a:gd name="T5" fmla="*/ 167 h 38583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583"/>
                  <a:gd name="T11" fmla="*/ 43200 w 43200"/>
                  <a:gd name="T12" fmla="*/ 38583 h 385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 flipH="1">
              <a:off x="306" y="1298"/>
              <a:ext cx="339" cy="296"/>
              <a:chOff x="1560" y="1355"/>
              <a:chExt cx="339" cy="296"/>
            </a:xfrm>
          </p:grpSpPr>
          <p:sp>
            <p:nvSpPr>
              <p:cNvPr id="2182" name="Arc 34"/>
              <p:cNvSpPr>
                <a:spLocks/>
              </p:cNvSpPr>
              <p:nvPr/>
            </p:nvSpPr>
            <p:spPr bwMode="auto">
              <a:xfrm>
                <a:off x="1560" y="1357"/>
                <a:ext cx="208" cy="294"/>
              </a:xfrm>
              <a:custGeom>
                <a:avLst/>
                <a:gdLst>
                  <a:gd name="T0" fmla="*/ 31 w 43200"/>
                  <a:gd name="T1" fmla="*/ 286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3" name="Arc 35"/>
              <p:cNvSpPr>
                <a:spLocks/>
              </p:cNvSpPr>
              <p:nvPr/>
            </p:nvSpPr>
            <p:spPr bwMode="auto">
              <a:xfrm flipH="1">
                <a:off x="1691" y="1355"/>
                <a:ext cx="208" cy="294"/>
              </a:xfrm>
              <a:custGeom>
                <a:avLst/>
                <a:gdLst>
                  <a:gd name="T0" fmla="*/ 0 w 43200"/>
                  <a:gd name="T1" fmla="*/ 171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81" name="Freeform 36"/>
          <p:cNvSpPr>
            <a:spLocks/>
          </p:cNvSpPr>
          <p:nvPr/>
        </p:nvSpPr>
        <p:spPr bwMode="auto">
          <a:xfrm>
            <a:off x="7127875" y="541338"/>
            <a:ext cx="554038" cy="1271587"/>
          </a:xfrm>
          <a:custGeom>
            <a:avLst/>
            <a:gdLst>
              <a:gd name="T0" fmla="*/ 601 w 601"/>
              <a:gd name="T1" fmla="*/ 383 h 801"/>
              <a:gd name="T2" fmla="*/ 0 w 601"/>
              <a:gd name="T3" fmla="*/ 0 h 801"/>
              <a:gd name="T4" fmla="*/ 0 w 601"/>
              <a:gd name="T5" fmla="*/ 801 h 801"/>
              <a:gd name="T6" fmla="*/ 601 w 601"/>
              <a:gd name="T7" fmla="*/ 383 h 801"/>
              <a:gd name="T8" fmla="*/ 0 60000 65536"/>
              <a:gd name="T9" fmla="*/ 0 60000 65536"/>
              <a:gd name="T10" fmla="*/ 0 60000 65536"/>
              <a:gd name="T11" fmla="*/ 0 60000 65536"/>
              <a:gd name="T12" fmla="*/ 0 w 601"/>
              <a:gd name="T13" fmla="*/ 0 h 801"/>
              <a:gd name="T14" fmla="*/ 601 w 601"/>
              <a:gd name="T15" fmla="*/ 801 h 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1" h="801">
                <a:moveTo>
                  <a:pt x="601" y="383"/>
                </a:moveTo>
                <a:lnTo>
                  <a:pt x="0" y="0"/>
                </a:lnTo>
                <a:lnTo>
                  <a:pt x="0" y="801"/>
                </a:lnTo>
                <a:lnTo>
                  <a:pt x="601" y="383"/>
                </a:ln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" name="AutoShape 37"/>
          <p:cNvSpPr>
            <a:spLocks noChangeArrowheads="1"/>
          </p:cNvSpPr>
          <p:nvPr/>
        </p:nvSpPr>
        <p:spPr bwMode="auto">
          <a:xfrm rot="-156352">
            <a:off x="7410450" y="1370013"/>
            <a:ext cx="88900" cy="90487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AutoShape 38"/>
          <p:cNvSpPr>
            <a:spLocks noChangeArrowheads="1"/>
          </p:cNvSpPr>
          <p:nvPr/>
        </p:nvSpPr>
        <p:spPr bwMode="auto">
          <a:xfrm rot="21579062" flipH="1">
            <a:off x="7321550" y="766763"/>
            <a:ext cx="88900" cy="90487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AutoShape 39"/>
          <p:cNvSpPr>
            <a:spLocks noChangeArrowheads="1"/>
          </p:cNvSpPr>
          <p:nvPr/>
        </p:nvSpPr>
        <p:spPr bwMode="auto">
          <a:xfrm rot="13568640" flipH="1">
            <a:off x="7079457" y="1151731"/>
            <a:ext cx="88900" cy="90487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40"/>
          <p:cNvGraphicFramePr>
            <a:graphicFrameLocks noChangeAspect="1"/>
          </p:cNvGraphicFramePr>
          <p:nvPr/>
        </p:nvGraphicFramePr>
        <p:xfrm>
          <a:off x="7448550" y="568325"/>
          <a:ext cx="155575" cy="266700"/>
        </p:xfrm>
        <a:graphic>
          <a:graphicData uri="http://schemas.openxmlformats.org/presentationml/2006/ole">
            <p:oleObj spid="_x0000_s371714" name="Equation" r:id="rId4" imgW="88560" imgH="152280" progId="">
              <p:embed/>
            </p:oleObj>
          </a:graphicData>
        </a:graphic>
      </p:graphicFrame>
      <p:graphicFrame>
        <p:nvGraphicFramePr>
          <p:cNvPr id="2051" name="Object 41"/>
          <p:cNvGraphicFramePr>
            <a:graphicFrameLocks noChangeAspect="1"/>
          </p:cNvGraphicFramePr>
          <p:nvPr/>
        </p:nvGraphicFramePr>
        <p:xfrm>
          <a:off x="7500938" y="1366838"/>
          <a:ext cx="222250" cy="311150"/>
        </p:xfrm>
        <a:graphic>
          <a:graphicData uri="http://schemas.openxmlformats.org/presentationml/2006/ole">
            <p:oleObj spid="_x0000_s371715" name="Equation" r:id="rId5" imgW="126720" imgH="177480" progId="">
              <p:embed/>
            </p:oleObj>
          </a:graphicData>
        </a:graphic>
      </p:graphicFrame>
      <p:sp>
        <p:nvSpPr>
          <p:cNvPr id="2085" name="Freeform 44"/>
          <p:cNvSpPr>
            <a:spLocks/>
          </p:cNvSpPr>
          <p:nvPr/>
        </p:nvSpPr>
        <p:spPr bwMode="auto">
          <a:xfrm>
            <a:off x="8624888" y="1563688"/>
            <a:ext cx="742950" cy="342900"/>
          </a:xfrm>
          <a:custGeom>
            <a:avLst/>
            <a:gdLst>
              <a:gd name="T0" fmla="*/ 462 w 468"/>
              <a:gd name="T1" fmla="*/ 0 h 216"/>
              <a:gd name="T2" fmla="*/ 0 w 468"/>
              <a:gd name="T3" fmla="*/ 120 h 216"/>
              <a:gd name="T4" fmla="*/ 468 w 468"/>
              <a:gd name="T5" fmla="*/ 216 h 216"/>
              <a:gd name="T6" fmla="*/ 0 60000 65536"/>
              <a:gd name="T7" fmla="*/ 0 60000 65536"/>
              <a:gd name="T8" fmla="*/ 0 60000 65536"/>
              <a:gd name="T9" fmla="*/ 0 w 468"/>
              <a:gd name="T10" fmla="*/ 0 h 216"/>
              <a:gd name="T11" fmla="*/ 468 w 468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216">
                <a:moveTo>
                  <a:pt x="462" y="0"/>
                </a:moveTo>
                <a:lnTo>
                  <a:pt x="0" y="120"/>
                </a:lnTo>
                <a:lnTo>
                  <a:pt x="468" y="216"/>
                </a:ln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" name="Freeform 45"/>
          <p:cNvSpPr>
            <a:spLocks/>
          </p:cNvSpPr>
          <p:nvPr/>
        </p:nvSpPr>
        <p:spPr bwMode="auto">
          <a:xfrm>
            <a:off x="8650288" y="328613"/>
            <a:ext cx="742950" cy="342900"/>
          </a:xfrm>
          <a:custGeom>
            <a:avLst/>
            <a:gdLst>
              <a:gd name="T0" fmla="*/ 462 w 468"/>
              <a:gd name="T1" fmla="*/ 0 h 216"/>
              <a:gd name="T2" fmla="*/ 0 w 468"/>
              <a:gd name="T3" fmla="*/ 120 h 216"/>
              <a:gd name="T4" fmla="*/ 468 w 468"/>
              <a:gd name="T5" fmla="*/ 216 h 216"/>
              <a:gd name="T6" fmla="*/ 0 60000 65536"/>
              <a:gd name="T7" fmla="*/ 0 60000 65536"/>
              <a:gd name="T8" fmla="*/ 0 60000 65536"/>
              <a:gd name="T9" fmla="*/ 0 w 468"/>
              <a:gd name="T10" fmla="*/ 0 h 216"/>
              <a:gd name="T11" fmla="*/ 468 w 468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216">
                <a:moveTo>
                  <a:pt x="462" y="0"/>
                </a:moveTo>
                <a:lnTo>
                  <a:pt x="0" y="120"/>
                </a:lnTo>
                <a:lnTo>
                  <a:pt x="468" y="216"/>
                </a:ln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" name="AutoShape 49"/>
          <p:cNvSpPr>
            <a:spLocks noChangeArrowheads="1"/>
          </p:cNvSpPr>
          <p:nvPr/>
        </p:nvSpPr>
        <p:spPr bwMode="auto">
          <a:xfrm rot="6994478" flipH="1">
            <a:off x="9000332" y="367506"/>
            <a:ext cx="88900" cy="90487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AutoShape 50"/>
          <p:cNvSpPr>
            <a:spLocks noChangeArrowheads="1"/>
          </p:cNvSpPr>
          <p:nvPr/>
        </p:nvSpPr>
        <p:spPr bwMode="auto">
          <a:xfrm rot="17870968" flipH="1">
            <a:off x="9028907" y="1593056"/>
            <a:ext cx="88900" cy="90487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AutoShape 51"/>
          <p:cNvSpPr>
            <a:spLocks noChangeArrowheads="1"/>
          </p:cNvSpPr>
          <p:nvPr/>
        </p:nvSpPr>
        <p:spPr bwMode="auto">
          <a:xfrm rot="19753850" flipH="1">
            <a:off x="9067800" y="576263"/>
            <a:ext cx="88900" cy="90487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AutoShape 52"/>
          <p:cNvSpPr>
            <a:spLocks noChangeArrowheads="1"/>
          </p:cNvSpPr>
          <p:nvPr/>
        </p:nvSpPr>
        <p:spPr bwMode="auto">
          <a:xfrm rot="8665933" flipH="1">
            <a:off x="9001125" y="1797050"/>
            <a:ext cx="88900" cy="90488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2" name="Object 54"/>
          <p:cNvGraphicFramePr>
            <a:graphicFrameLocks noChangeAspect="1"/>
          </p:cNvGraphicFramePr>
          <p:nvPr/>
        </p:nvGraphicFramePr>
        <p:xfrm>
          <a:off x="7842250" y="844550"/>
          <a:ext cx="311150" cy="288925"/>
        </p:xfrm>
        <a:graphic>
          <a:graphicData uri="http://schemas.openxmlformats.org/presentationml/2006/ole">
            <p:oleObj spid="_x0000_s371716" name="Equation" r:id="rId6" imgW="177480" imgH="164880" progId="">
              <p:embed/>
            </p:oleObj>
          </a:graphicData>
        </a:graphic>
      </p:graphicFrame>
      <p:graphicFrame>
        <p:nvGraphicFramePr>
          <p:cNvPr id="2053" name="Object 55"/>
          <p:cNvGraphicFramePr>
            <a:graphicFrameLocks noChangeAspect="1"/>
          </p:cNvGraphicFramePr>
          <p:nvPr/>
        </p:nvGraphicFramePr>
        <p:xfrm>
          <a:off x="8415338" y="769938"/>
          <a:ext cx="911225" cy="800100"/>
        </p:xfrm>
        <a:graphic>
          <a:graphicData uri="http://schemas.openxmlformats.org/presentationml/2006/ole">
            <p:oleObj spid="_x0000_s371717" name="Equation" r:id="rId7" imgW="520560" imgH="457200" progId="">
              <p:embed/>
            </p:oleObj>
          </a:graphicData>
        </a:graphic>
      </p:graphicFrame>
      <p:graphicFrame>
        <p:nvGraphicFramePr>
          <p:cNvPr id="2054" name="Object 56"/>
          <p:cNvGraphicFramePr>
            <a:graphicFrameLocks noChangeAspect="1"/>
          </p:cNvGraphicFramePr>
          <p:nvPr/>
        </p:nvGraphicFramePr>
        <p:xfrm>
          <a:off x="9388475" y="1338263"/>
          <a:ext cx="266700" cy="355600"/>
        </p:xfrm>
        <a:graphic>
          <a:graphicData uri="http://schemas.openxmlformats.org/presentationml/2006/ole">
            <p:oleObj spid="_x0000_s371718" name="Equation" r:id="rId8" imgW="152280" imgH="203040" progId="">
              <p:embed/>
            </p:oleObj>
          </a:graphicData>
        </a:graphic>
      </p:graphicFrame>
      <p:graphicFrame>
        <p:nvGraphicFramePr>
          <p:cNvPr id="2055" name="Object 57"/>
          <p:cNvGraphicFramePr>
            <a:graphicFrameLocks noChangeAspect="1"/>
          </p:cNvGraphicFramePr>
          <p:nvPr/>
        </p:nvGraphicFramePr>
        <p:xfrm>
          <a:off x="9375775" y="1790700"/>
          <a:ext cx="577850" cy="422275"/>
        </p:xfrm>
        <a:graphic>
          <a:graphicData uri="http://schemas.openxmlformats.org/presentationml/2006/ole">
            <p:oleObj spid="_x0000_s371719" name="Equation" r:id="rId9" imgW="330120" imgH="241200" progId="">
              <p:embed/>
            </p:oleObj>
          </a:graphicData>
        </a:graphic>
      </p:graphicFrame>
      <p:graphicFrame>
        <p:nvGraphicFramePr>
          <p:cNvPr id="2056" name="Object 58"/>
          <p:cNvGraphicFramePr>
            <a:graphicFrameLocks noChangeAspect="1"/>
          </p:cNvGraphicFramePr>
          <p:nvPr/>
        </p:nvGraphicFramePr>
        <p:xfrm>
          <a:off x="9467850" y="153988"/>
          <a:ext cx="266700" cy="355600"/>
        </p:xfrm>
        <a:graphic>
          <a:graphicData uri="http://schemas.openxmlformats.org/presentationml/2006/ole">
            <p:oleObj spid="_x0000_s371720" name="Equation" r:id="rId10" imgW="152280" imgH="203040" progId="">
              <p:embed/>
            </p:oleObj>
          </a:graphicData>
        </a:graphic>
      </p:graphicFrame>
      <p:graphicFrame>
        <p:nvGraphicFramePr>
          <p:cNvPr id="2057" name="Object 59"/>
          <p:cNvGraphicFramePr>
            <a:graphicFrameLocks noChangeAspect="1"/>
          </p:cNvGraphicFramePr>
          <p:nvPr/>
        </p:nvGraphicFramePr>
        <p:xfrm>
          <a:off x="9409113" y="473075"/>
          <a:ext cx="555625" cy="422275"/>
        </p:xfrm>
        <a:graphic>
          <a:graphicData uri="http://schemas.openxmlformats.org/presentationml/2006/ole">
            <p:oleObj spid="_x0000_s371721" name="Equation" r:id="rId11" imgW="317160" imgH="241200" progId="">
              <p:embed/>
            </p:oleObj>
          </a:graphicData>
        </a:graphic>
      </p:graphicFrame>
      <p:sp>
        <p:nvSpPr>
          <p:cNvPr id="2091" name="Line 60"/>
          <p:cNvSpPr>
            <a:spLocks noChangeShapeType="1"/>
          </p:cNvSpPr>
          <p:nvPr/>
        </p:nvSpPr>
        <p:spPr bwMode="auto">
          <a:xfrm>
            <a:off x="7677150" y="1146175"/>
            <a:ext cx="539750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" name="Freeform 62"/>
          <p:cNvSpPr>
            <a:spLocks/>
          </p:cNvSpPr>
          <p:nvPr/>
        </p:nvSpPr>
        <p:spPr bwMode="auto">
          <a:xfrm>
            <a:off x="8242300" y="523875"/>
            <a:ext cx="412750" cy="1231900"/>
          </a:xfrm>
          <a:custGeom>
            <a:avLst/>
            <a:gdLst>
              <a:gd name="T0" fmla="*/ 160 w 160"/>
              <a:gd name="T1" fmla="*/ 0 h 508"/>
              <a:gd name="T2" fmla="*/ 0 w 160"/>
              <a:gd name="T3" fmla="*/ 264 h 508"/>
              <a:gd name="T4" fmla="*/ 152 w 160"/>
              <a:gd name="T5" fmla="*/ 508 h 508"/>
              <a:gd name="T6" fmla="*/ 0 60000 65536"/>
              <a:gd name="T7" fmla="*/ 0 60000 65536"/>
              <a:gd name="T8" fmla="*/ 0 60000 65536"/>
              <a:gd name="T9" fmla="*/ 0 w 160"/>
              <a:gd name="T10" fmla="*/ 0 h 508"/>
              <a:gd name="T11" fmla="*/ 160 w 160"/>
              <a:gd name="T12" fmla="*/ 508 h 5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508">
                <a:moveTo>
                  <a:pt x="160" y="0"/>
                </a:moveTo>
                <a:lnTo>
                  <a:pt x="0" y="264"/>
                </a:lnTo>
                <a:lnTo>
                  <a:pt x="152" y="508"/>
                </a:ln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5605463" y="5146675"/>
            <a:ext cx="1500187" cy="473075"/>
            <a:chOff x="306" y="1297"/>
            <a:chExt cx="1398" cy="298"/>
          </a:xfrm>
        </p:grpSpPr>
        <p:grpSp>
          <p:nvGrpSpPr>
            <p:cNvPr id="15" name="Group 64"/>
            <p:cNvGrpSpPr>
              <a:grpSpLocks/>
            </p:cNvGrpSpPr>
            <p:nvPr/>
          </p:nvGrpSpPr>
          <p:grpSpPr bwMode="auto">
            <a:xfrm>
              <a:off x="1365" y="1298"/>
              <a:ext cx="339" cy="296"/>
              <a:chOff x="1560" y="1355"/>
              <a:chExt cx="339" cy="296"/>
            </a:xfrm>
          </p:grpSpPr>
          <p:sp>
            <p:nvSpPr>
              <p:cNvPr id="2175" name="Arc 65"/>
              <p:cNvSpPr>
                <a:spLocks/>
              </p:cNvSpPr>
              <p:nvPr/>
            </p:nvSpPr>
            <p:spPr bwMode="auto">
              <a:xfrm>
                <a:off x="1560" y="1357"/>
                <a:ext cx="208" cy="294"/>
              </a:xfrm>
              <a:custGeom>
                <a:avLst/>
                <a:gdLst>
                  <a:gd name="T0" fmla="*/ 31 w 43200"/>
                  <a:gd name="T1" fmla="*/ 286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" name="Arc 66"/>
              <p:cNvSpPr>
                <a:spLocks/>
              </p:cNvSpPr>
              <p:nvPr/>
            </p:nvSpPr>
            <p:spPr bwMode="auto">
              <a:xfrm flipH="1">
                <a:off x="1691" y="1355"/>
                <a:ext cx="208" cy="294"/>
              </a:xfrm>
              <a:custGeom>
                <a:avLst/>
                <a:gdLst>
                  <a:gd name="T0" fmla="*/ 0 w 43200"/>
                  <a:gd name="T1" fmla="*/ 171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67"/>
            <p:cNvGrpSpPr>
              <a:grpSpLocks/>
            </p:cNvGrpSpPr>
            <p:nvPr/>
          </p:nvGrpSpPr>
          <p:grpSpPr bwMode="auto">
            <a:xfrm>
              <a:off x="576" y="1297"/>
              <a:ext cx="339" cy="298"/>
              <a:chOff x="723" y="1361"/>
              <a:chExt cx="339" cy="298"/>
            </a:xfrm>
          </p:grpSpPr>
          <p:sp>
            <p:nvSpPr>
              <p:cNvPr id="2173" name="Arc 68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T0" fmla="*/ 36 w 43200"/>
                  <a:gd name="T1" fmla="*/ 293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" name="Arc 69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T0" fmla="*/ 40 w 43200"/>
                  <a:gd name="T1" fmla="*/ 298 h 38583"/>
                  <a:gd name="T2" fmla="*/ 171 w 43200"/>
                  <a:gd name="T3" fmla="*/ 294 h 38583"/>
                  <a:gd name="T4" fmla="*/ 104 w 43200"/>
                  <a:gd name="T5" fmla="*/ 167 h 38583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583"/>
                  <a:gd name="T11" fmla="*/ 43200 w 43200"/>
                  <a:gd name="T12" fmla="*/ 38583 h 385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70"/>
            <p:cNvGrpSpPr>
              <a:grpSpLocks/>
            </p:cNvGrpSpPr>
            <p:nvPr/>
          </p:nvGrpSpPr>
          <p:grpSpPr bwMode="auto">
            <a:xfrm>
              <a:off x="839" y="1297"/>
              <a:ext cx="339" cy="298"/>
              <a:chOff x="723" y="1361"/>
              <a:chExt cx="339" cy="298"/>
            </a:xfrm>
          </p:grpSpPr>
          <p:sp>
            <p:nvSpPr>
              <p:cNvPr id="2171" name="Arc 71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T0" fmla="*/ 36 w 43200"/>
                  <a:gd name="T1" fmla="*/ 293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" name="Arc 72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T0" fmla="*/ 40 w 43200"/>
                  <a:gd name="T1" fmla="*/ 298 h 38583"/>
                  <a:gd name="T2" fmla="*/ 171 w 43200"/>
                  <a:gd name="T3" fmla="*/ 294 h 38583"/>
                  <a:gd name="T4" fmla="*/ 104 w 43200"/>
                  <a:gd name="T5" fmla="*/ 167 h 38583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583"/>
                  <a:gd name="T11" fmla="*/ 43200 w 43200"/>
                  <a:gd name="T12" fmla="*/ 38583 h 385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73"/>
            <p:cNvGrpSpPr>
              <a:grpSpLocks/>
            </p:cNvGrpSpPr>
            <p:nvPr/>
          </p:nvGrpSpPr>
          <p:grpSpPr bwMode="auto">
            <a:xfrm>
              <a:off x="1101" y="1297"/>
              <a:ext cx="339" cy="298"/>
              <a:chOff x="723" y="1361"/>
              <a:chExt cx="339" cy="298"/>
            </a:xfrm>
          </p:grpSpPr>
          <p:sp>
            <p:nvSpPr>
              <p:cNvPr id="2169" name="Arc 74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T0" fmla="*/ 36 w 43200"/>
                  <a:gd name="T1" fmla="*/ 293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" name="Arc 75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T0" fmla="*/ 40 w 43200"/>
                  <a:gd name="T1" fmla="*/ 298 h 38583"/>
                  <a:gd name="T2" fmla="*/ 171 w 43200"/>
                  <a:gd name="T3" fmla="*/ 294 h 38583"/>
                  <a:gd name="T4" fmla="*/ 104 w 43200"/>
                  <a:gd name="T5" fmla="*/ 167 h 38583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583"/>
                  <a:gd name="T11" fmla="*/ 43200 w 43200"/>
                  <a:gd name="T12" fmla="*/ 38583 h 385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76"/>
            <p:cNvGrpSpPr>
              <a:grpSpLocks/>
            </p:cNvGrpSpPr>
            <p:nvPr/>
          </p:nvGrpSpPr>
          <p:grpSpPr bwMode="auto">
            <a:xfrm flipH="1">
              <a:off x="306" y="1298"/>
              <a:ext cx="339" cy="296"/>
              <a:chOff x="1560" y="1355"/>
              <a:chExt cx="339" cy="296"/>
            </a:xfrm>
          </p:grpSpPr>
          <p:sp>
            <p:nvSpPr>
              <p:cNvPr id="2167" name="Arc 77"/>
              <p:cNvSpPr>
                <a:spLocks/>
              </p:cNvSpPr>
              <p:nvPr/>
            </p:nvSpPr>
            <p:spPr bwMode="auto">
              <a:xfrm>
                <a:off x="1560" y="1357"/>
                <a:ext cx="208" cy="294"/>
              </a:xfrm>
              <a:custGeom>
                <a:avLst/>
                <a:gdLst>
                  <a:gd name="T0" fmla="*/ 31 w 43200"/>
                  <a:gd name="T1" fmla="*/ 286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" name="Arc 78"/>
              <p:cNvSpPr>
                <a:spLocks/>
              </p:cNvSpPr>
              <p:nvPr/>
            </p:nvSpPr>
            <p:spPr bwMode="auto">
              <a:xfrm flipH="1">
                <a:off x="1691" y="1355"/>
                <a:ext cx="208" cy="294"/>
              </a:xfrm>
              <a:custGeom>
                <a:avLst/>
                <a:gdLst>
                  <a:gd name="T0" fmla="*/ 0 w 43200"/>
                  <a:gd name="T1" fmla="*/ 171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79"/>
          <p:cNvGrpSpPr>
            <a:grpSpLocks/>
          </p:cNvGrpSpPr>
          <p:nvPr/>
        </p:nvGrpSpPr>
        <p:grpSpPr bwMode="auto">
          <a:xfrm>
            <a:off x="5610225" y="6389688"/>
            <a:ext cx="1490663" cy="473075"/>
            <a:chOff x="306" y="1297"/>
            <a:chExt cx="1398" cy="298"/>
          </a:xfrm>
        </p:grpSpPr>
        <p:grpSp>
          <p:nvGrpSpPr>
            <p:cNvPr id="21" name="Group 80"/>
            <p:cNvGrpSpPr>
              <a:grpSpLocks/>
            </p:cNvGrpSpPr>
            <p:nvPr/>
          </p:nvGrpSpPr>
          <p:grpSpPr bwMode="auto">
            <a:xfrm>
              <a:off x="1365" y="1298"/>
              <a:ext cx="339" cy="296"/>
              <a:chOff x="1560" y="1355"/>
              <a:chExt cx="339" cy="296"/>
            </a:xfrm>
          </p:grpSpPr>
          <p:sp>
            <p:nvSpPr>
              <p:cNvPr id="2160" name="Arc 81"/>
              <p:cNvSpPr>
                <a:spLocks/>
              </p:cNvSpPr>
              <p:nvPr/>
            </p:nvSpPr>
            <p:spPr bwMode="auto">
              <a:xfrm>
                <a:off x="1560" y="1357"/>
                <a:ext cx="208" cy="294"/>
              </a:xfrm>
              <a:custGeom>
                <a:avLst/>
                <a:gdLst>
                  <a:gd name="T0" fmla="*/ 31 w 43200"/>
                  <a:gd name="T1" fmla="*/ 286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" name="Arc 82"/>
              <p:cNvSpPr>
                <a:spLocks/>
              </p:cNvSpPr>
              <p:nvPr/>
            </p:nvSpPr>
            <p:spPr bwMode="auto">
              <a:xfrm flipH="1">
                <a:off x="1691" y="1355"/>
                <a:ext cx="208" cy="294"/>
              </a:xfrm>
              <a:custGeom>
                <a:avLst/>
                <a:gdLst>
                  <a:gd name="T0" fmla="*/ 0 w 43200"/>
                  <a:gd name="T1" fmla="*/ 171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83"/>
            <p:cNvGrpSpPr>
              <a:grpSpLocks/>
            </p:cNvGrpSpPr>
            <p:nvPr/>
          </p:nvGrpSpPr>
          <p:grpSpPr bwMode="auto">
            <a:xfrm>
              <a:off x="576" y="1297"/>
              <a:ext cx="339" cy="298"/>
              <a:chOff x="723" y="1361"/>
              <a:chExt cx="339" cy="298"/>
            </a:xfrm>
          </p:grpSpPr>
          <p:sp>
            <p:nvSpPr>
              <p:cNvPr id="2158" name="Arc 84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T0" fmla="*/ 36 w 43200"/>
                  <a:gd name="T1" fmla="*/ 293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" name="Arc 85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T0" fmla="*/ 40 w 43200"/>
                  <a:gd name="T1" fmla="*/ 298 h 38583"/>
                  <a:gd name="T2" fmla="*/ 171 w 43200"/>
                  <a:gd name="T3" fmla="*/ 294 h 38583"/>
                  <a:gd name="T4" fmla="*/ 104 w 43200"/>
                  <a:gd name="T5" fmla="*/ 167 h 38583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583"/>
                  <a:gd name="T11" fmla="*/ 43200 w 43200"/>
                  <a:gd name="T12" fmla="*/ 38583 h 385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86"/>
            <p:cNvGrpSpPr>
              <a:grpSpLocks/>
            </p:cNvGrpSpPr>
            <p:nvPr/>
          </p:nvGrpSpPr>
          <p:grpSpPr bwMode="auto">
            <a:xfrm>
              <a:off x="839" y="1297"/>
              <a:ext cx="339" cy="298"/>
              <a:chOff x="723" y="1361"/>
              <a:chExt cx="339" cy="298"/>
            </a:xfrm>
          </p:grpSpPr>
          <p:sp>
            <p:nvSpPr>
              <p:cNvPr id="2156" name="Arc 87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T0" fmla="*/ 36 w 43200"/>
                  <a:gd name="T1" fmla="*/ 293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" name="Arc 88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T0" fmla="*/ 40 w 43200"/>
                  <a:gd name="T1" fmla="*/ 298 h 38583"/>
                  <a:gd name="T2" fmla="*/ 171 w 43200"/>
                  <a:gd name="T3" fmla="*/ 294 h 38583"/>
                  <a:gd name="T4" fmla="*/ 104 w 43200"/>
                  <a:gd name="T5" fmla="*/ 167 h 38583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583"/>
                  <a:gd name="T11" fmla="*/ 43200 w 43200"/>
                  <a:gd name="T12" fmla="*/ 38583 h 385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89"/>
            <p:cNvGrpSpPr>
              <a:grpSpLocks/>
            </p:cNvGrpSpPr>
            <p:nvPr/>
          </p:nvGrpSpPr>
          <p:grpSpPr bwMode="auto">
            <a:xfrm>
              <a:off x="1101" y="1297"/>
              <a:ext cx="339" cy="298"/>
              <a:chOff x="723" y="1361"/>
              <a:chExt cx="339" cy="298"/>
            </a:xfrm>
          </p:grpSpPr>
          <p:sp>
            <p:nvSpPr>
              <p:cNvPr id="2154" name="Arc 90"/>
              <p:cNvSpPr>
                <a:spLocks/>
              </p:cNvSpPr>
              <p:nvPr/>
            </p:nvSpPr>
            <p:spPr bwMode="auto">
              <a:xfrm>
                <a:off x="723" y="1363"/>
                <a:ext cx="208" cy="294"/>
              </a:xfrm>
              <a:custGeom>
                <a:avLst/>
                <a:gdLst>
                  <a:gd name="T0" fmla="*/ 36 w 43200"/>
                  <a:gd name="T1" fmla="*/ 293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552" y="38008"/>
                    </a:moveTo>
                    <a:cubicBezTo>
                      <a:pt x="2759" y="33904"/>
                      <a:pt x="0" y="2791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" name="Arc 91"/>
              <p:cNvSpPr>
                <a:spLocks/>
              </p:cNvSpPr>
              <p:nvPr/>
            </p:nvSpPr>
            <p:spPr bwMode="auto">
              <a:xfrm flipH="1">
                <a:off x="854" y="1361"/>
                <a:ext cx="208" cy="298"/>
              </a:xfrm>
              <a:custGeom>
                <a:avLst/>
                <a:gdLst>
                  <a:gd name="T0" fmla="*/ 40 w 43200"/>
                  <a:gd name="T1" fmla="*/ 298 h 38583"/>
                  <a:gd name="T2" fmla="*/ 171 w 43200"/>
                  <a:gd name="T3" fmla="*/ 294 h 38583"/>
                  <a:gd name="T4" fmla="*/ 104 w 43200"/>
                  <a:gd name="T5" fmla="*/ 167 h 38583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583"/>
                  <a:gd name="T11" fmla="*/ 43200 w 43200"/>
                  <a:gd name="T12" fmla="*/ 38583 h 385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583" fill="none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583" stroke="0" extrusionOk="0">
                    <a:moveTo>
                      <a:pt x="8253" y="38583"/>
                    </a:moveTo>
                    <a:cubicBezTo>
                      <a:pt x="3042" y="34488"/>
                      <a:pt x="0" y="2822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92"/>
            <p:cNvGrpSpPr>
              <a:grpSpLocks/>
            </p:cNvGrpSpPr>
            <p:nvPr/>
          </p:nvGrpSpPr>
          <p:grpSpPr bwMode="auto">
            <a:xfrm flipH="1">
              <a:off x="306" y="1298"/>
              <a:ext cx="339" cy="296"/>
              <a:chOff x="1560" y="1355"/>
              <a:chExt cx="339" cy="296"/>
            </a:xfrm>
          </p:grpSpPr>
          <p:sp>
            <p:nvSpPr>
              <p:cNvPr id="2152" name="Arc 93"/>
              <p:cNvSpPr>
                <a:spLocks/>
              </p:cNvSpPr>
              <p:nvPr/>
            </p:nvSpPr>
            <p:spPr bwMode="auto">
              <a:xfrm>
                <a:off x="1560" y="1357"/>
                <a:ext cx="208" cy="294"/>
              </a:xfrm>
              <a:custGeom>
                <a:avLst/>
                <a:gdLst>
                  <a:gd name="T0" fmla="*/ 31 w 43200"/>
                  <a:gd name="T1" fmla="*/ 286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6481" y="37027"/>
                    </a:moveTo>
                    <a:cubicBezTo>
                      <a:pt x="2336" y="32964"/>
                      <a:pt x="0" y="2740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" name="Arc 94"/>
              <p:cNvSpPr>
                <a:spLocks/>
              </p:cNvSpPr>
              <p:nvPr/>
            </p:nvSpPr>
            <p:spPr bwMode="auto">
              <a:xfrm flipH="1">
                <a:off x="1691" y="1355"/>
                <a:ext cx="208" cy="294"/>
              </a:xfrm>
              <a:custGeom>
                <a:avLst/>
                <a:gdLst>
                  <a:gd name="T0" fmla="*/ 0 w 43200"/>
                  <a:gd name="T1" fmla="*/ 171 h 38097"/>
                  <a:gd name="T2" fmla="*/ 171 w 43200"/>
                  <a:gd name="T3" fmla="*/ 294 h 38097"/>
                  <a:gd name="T4" fmla="*/ 104 w 43200"/>
                  <a:gd name="T5" fmla="*/ 167 h 3809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8097"/>
                  <a:gd name="T11" fmla="*/ 43200 w 43200"/>
                  <a:gd name="T12" fmla="*/ 38097 h 380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8097" fill="none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</a:path>
                  <a:path w="43200" h="38097" stroke="0" extrusionOk="0">
                    <a:moveTo>
                      <a:pt x="7" y="22170"/>
                    </a:moveTo>
                    <a:cubicBezTo>
                      <a:pt x="2" y="21980"/>
                      <a:pt x="0" y="2179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7957"/>
                      <a:pt x="40398" y="33992"/>
                      <a:pt x="35543" y="380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95" name="Freeform 95"/>
          <p:cNvSpPr>
            <a:spLocks/>
          </p:cNvSpPr>
          <p:nvPr/>
        </p:nvSpPr>
        <p:spPr bwMode="auto">
          <a:xfrm>
            <a:off x="7105650" y="5392738"/>
            <a:ext cx="554038" cy="1271587"/>
          </a:xfrm>
          <a:custGeom>
            <a:avLst/>
            <a:gdLst>
              <a:gd name="T0" fmla="*/ 601 w 601"/>
              <a:gd name="T1" fmla="*/ 383 h 801"/>
              <a:gd name="T2" fmla="*/ 0 w 601"/>
              <a:gd name="T3" fmla="*/ 0 h 801"/>
              <a:gd name="T4" fmla="*/ 0 w 601"/>
              <a:gd name="T5" fmla="*/ 801 h 801"/>
              <a:gd name="T6" fmla="*/ 601 w 601"/>
              <a:gd name="T7" fmla="*/ 383 h 801"/>
              <a:gd name="T8" fmla="*/ 0 60000 65536"/>
              <a:gd name="T9" fmla="*/ 0 60000 65536"/>
              <a:gd name="T10" fmla="*/ 0 60000 65536"/>
              <a:gd name="T11" fmla="*/ 0 60000 65536"/>
              <a:gd name="T12" fmla="*/ 0 w 601"/>
              <a:gd name="T13" fmla="*/ 0 h 801"/>
              <a:gd name="T14" fmla="*/ 601 w 601"/>
              <a:gd name="T15" fmla="*/ 801 h 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1" h="801">
                <a:moveTo>
                  <a:pt x="601" y="383"/>
                </a:moveTo>
                <a:lnTo>
                  <a:pt x="0" y="0"/>
                </a:lnTo>
                <a:lnTo>
                  <a:pt x="0" y="801"/>
                </a:lnTo>
                <a:lnTo>
                  <a:pt x="601" y="383"/>
                </a:ln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AutoShape 96"/>
          <p:cNvSpPr>
            <a:spLocks noChangeArrowheads="1"/>
          </p:cNvSpPr>
          <p:nvPr/>
        </p:nvSpPr>
        <p:spPr bwMode="auto">
          <a:xfrm rot="-156352">
            <a:off x="7388225" y="6221413"/>
            <a:ext cx="88900" cy="90487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7" name="AutoShape 97"/>
          <p:cNvSpPr>
            <a:spLocks noChangeArrowheads="1"/>
          </p:cNvSpPr>
          <p:nvPr/>
        </p:nvSpPr>
        <p:spPr bwMode="auto">
          <a:xfrm rot="21579062" flipH="1">
            <a:off x="7299325" y="5618163"/>
            <a:ext cx="88900" cy="90487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8" name="AutoShape 98"/>
          <p:cNvSpPr>
            <a:spLocks noChangeArrowheads="1"/>
          </p:cNvSpPr>
          <p:nvPr/>
        </p:nvSpPr>
        <p:spPr bwMode="auto">
          <a:xfrm rot="13568640" flipH="1">
            <a:off x="7057232" y="6003131"/>
            <a:ext cx="88900" cy="90487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8" name="Object 99"/>
          <p:cNvGraphicFramePr>
            <a:graphicFrameLocks noChangeAspect="1"/>
          </p:cNvGraphicFramePr>
          <p:nvPr/>
        </p:nvGraphicFramePr>
        <p:xfrm>
          <a:off x="7392988" y="5408613"/>
          <a:ext cx="222250" cy="288925"/>
        </p:xfrm>
        <a:graphic>
          <a:graphicData uri="http://schemas.openxmlformats.org/presentationml/2006/ole">
            <p:oleObj spid="_x0000_s371722" name="Equation" r:id="rId12" imgW="126720" imgH="164880" progId="">
              <p:embed/>
            </p:oleObj>
          </a:graphicData>
        </a:graphic>
      </p:graphicFrame>
      <p:graphicFrame>
        <p:nvGraphicFramePr>
          <p:cNvPr id="2059" name="Object 100"/>
          <p:cNvGraphicFramePr>
            <a:graphicFrameLocks noChangeAspect="1"/>
          </p:cNvGraphicFramePr>
          <p:nvPr/>
        </p:nvGraphicFramePr>
        <p:xfrm>
          <a:off x="7467600" y="6207125"/>
          <a:ext cx="244475" cy="333375"/>
        </p:xfrm>
        <a:graphic>
          <a:graphicData uri="http://schemas.openxmlformats.org/presentationml/2006/ole">
            <p:oleObj spid="_x0000_s371723" name="Equation" r:id="rId13" imgW="139680" imgH="190440" progId="">
              <p:embed/>
            </p:oleObj>
          </a:graphicData>
        </a:graphic>
      </p:graphicFrame>
      <p:sp>
        <p:nvSpPr>
          <p:cNvPr id="2099" name="Freeform 101"/>
          <p:cNvSpPr>
            <a:spLocks/>
          </p:cNvSpPr>
          <p:nvPr/>
        </p:nvSpPr>
        <p:spPr bwMode="auto">
          <a:xfrm>
            <a:off x="8745538" y="6748463"/>
            <a:ext cx="742950" cy="342900"/>
          </a:xfrm>
          <a:custGeom>
            <a:avLst/>
            <a:gdLst>
              <a:gd name="T0" fmla="*/ 462 w 468"/>
              <a:gd name="T1" fmla="*/ 0 h 216"/>
              <a:gd name="T2" fmla="*/ 0 w 468"/>
              <a:gd name="T3" fmla="*/ 120 h 216"/>
              <a:gd name="T4" fmla="*/ 468 w 468"/>
              <a:gd name="T5" fmla="*/ 216 h 216"/>
              <a:gd name="T6" fmla="*/ 0 60000 65536"/>
              <a:gd name="T7" fmla="*/ 0 60000 65536"/>
              <a:gd name="T8" fmla="*/ 0 60000 65536"/>
              <a:gd name="T9" fmla="*/ 0 w 468"/>
              <a:gd name="T10" fmla="*/ 0 h 216"/>
              <a:gd name="T11" fmla="*/ 468 w 468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216">
                <a:moveTo>
                  <a:pt x="462" y="0"/>
                </a:moveTo>
                <a:lnTo>
                  <a:pt x="0" y="120"/>
                </a:lnTo>
                <a:lnTo>
                  <a:pt x="468" y="216"/>
                </a:ln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0" name="AutoShape 104"/>
          <p:cNvSpPr>
            <a:spLocks noChangeArrowheads="1"/>
          </p:cNvSpPr>
          <p:nvPr/>
        </p:nvSpPr>
        <p:spPr bwMode="auto">
          <a:xfrm rot="17870968" flipH="1">
            <a:off x="9149557" y="6777831"/>
            <a:ext cx="88900" cy="90487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1" name="AutoShape 106"/>
          <p:cNvSpPr>
            <a:spLocks noChangeArrowheads="1"/>
          </p:cNvSpPr>
          <p:nvPr/>
        </p:nvSpPr>
        <p:spPr bwMode="auto">
          <a:xfrm rot="8665933" flipH="1">
            <a:off x="9121775" y="6981825"/>
            <a:ext cx="88900" cy="90488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60" name="Object 107"/>
          <p:cNvGraphicFramePr>
            <a:graphicFrameLocks noChangeAspect="1"/>
          </p:cNvGraphicFramePr>
          <p:nvPr/>
        </p:nvGraphicFramePr>
        <p:xfrm>
          <a:off x="8164513" y="5434013"/>
          <a:ext cx="311150" cy="288925"/>
        </p:xfrm>
        <a:graphic>
          <a:graphicData uri="http://schemas.openxmlformats.org/presentationml/2006/ole">
            <p:oleObj spid="_x0000_s371724" name="Equation" r:id="rId14" imgW="177480" imgH="164880" progId="">
              <p:embed/>
            </p:oleObj>
          </a:graphicData>
        </a:graphic>
      </p:graphicFrame>
      <p:graphicFrame>
        <p:nvGraphicFramePr>
          <p:cNvPr id="2061" name="Object 108"/>
          <p:cNvGraphicFramePr>
            <a:graphicFrameLocks noChangeAspect="1"/>
          </p:cNvGraphicFramePr>
          <p:nvPr/>
        </p:nvGraphicFramePr>
        <p:xfrm>
          <a:off x="8164513" y="6399213"/>
          <a:ext cx="266700" cy="288925"/>
        </p:xfrm>
        <a:graphic>
          <a:graphicData uri="http://schemas.openxmlformats.org/presentationml/2006/ole">
            <p:oleObj spid="_x0000_s371725" name="Equation" r:id="rId15" imgW="152280" imgH="164880" progId="">
              <p:embed/>
            </p:oleObj>
          </a:graphicData>
        </a:graphic>
      </p:graphicFrame>
      <p:graphicFrame>
        <p:nvGraphicFramePr>
          <p:cNvPr id="2062" name="Object 109"/>
          <p:cNvGraphicFramePr>
            <a:graphicFrameLocks noChangeAspect="1"/>
          </p:cNvGraphicFramePr>
          <p:nvPr/>
        </p:nvGraphicFramePr>
        <p:xfrm>
          <a:off x="9509125" y="6523038"/>
          <a:ext cx="266700" cy="355600"/>
        </p:xfrm>
        <a:graphic>
          <a:graphicData uri="http://schemas.openxmlformats.org/presentationml/2006/ole">
            <p:oleObj spid="_x0000_s371726" name="Equation" r:id="rId16" imgW="152280" imgH="203040" progId="">
              <p:embed/>
            </p:oleObj>
          </a:graphicData>
        </a:graphic>
      </p:graphicFrame>
      <p:graphicFrame>
        <p:nvGraphicFramePr>
          <p:cNvPr id="2063" name="Object 110"/>
          <p:cNvGraphicFramePr>
            <a:graphicFrameLocks noChangeAspect="1"/>
          </p:cNvGraphicFramePr>
          <p:nvPr/>
        </p:nvGraphicFramePr>
        <p:xfrm>
          <a:off x="9493250" y="6945313"/>
          <a:ext cx="266700" cy="355600"/>
        </p:xfrm>
        <a:graphic>
          <a:graphicData uri="http://schemas.openxmlformats.org/presentationml/2006/ole">
            <p:oleObj spid="_x0000_s371727" name="Equation" r:id="rId17" imgW="152280" imgH="203040" progId="">
              <p:embed/>
            </p:oleObj>
          </a:graphicData>
        </a:graphic>
      </p:graphicFrame>
      <p:sp>
        <p:nvSpPr>
          <p:cNvPr id="2102" name="Line 113"/>
          <p:cNvSpPr>
            <a:spLocks noChangeShapeType="1"/>
          </p:cNvSpPr>
          <p:nvPr/>
        </p:nvSpPr>
        <p:spPr bwMode="auto">
          <a:xfrm>
            <a:off x="7654925" y="5997575"/>
            <a:ext cx="53975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168"/>
          <p:cNvGrpSpPr>
            <a:grpSpLocks/>
          </p:cNvGrpSpPr>
          <p:nvPr/>
        </p:nvGrpSpPr>
        <p:grpSpPr bwMode="auto">
          <a:xfrm>
            <a:off x="8650288" y="4654550"/>
            <a:ext cx="596900" cy="1366838"/>
            <a:chOff x="4506" y="1547"/>
            <a:chExt cx="376" cy="861"/>
          </a:xfrm>
        </p:grpSpPr>
        <p:sp>
          <p:nvSpPr>
            <p:cNvPr id="2143" name="Freeform 147"/>
            <p:cNvSpPr>
              <a:spLocks/>
            </p:cNvSpPr>
            <p:nvPr/>
          </p:nvSpPr>
          <p:spPr bwMode="auto">
            <a:xfrm flipH="1">
              <a:off x="4506" y="1607"/>
              <a:ext cx="349" cy="801"/>
            </a:xfrm>
            <a:custGeom>
              <a:avLst/>
              <a:gdLst>
                <a:gd name="T0" fmla="*/ 601 w 601"/>
                <a:gd name="T1" fmla="*/ 383 h 801"/>
                <a:gd name="T2" fmla="*/ 0 w 601"/>
                <a:gd name="T3" fmla="*/ 0 h 801"/>
                <a:gd name="T4" fmla="*/ 0 w 601"/>
                <a:gd name="T5" fmla="*/ 801 h 801"/>
                <a:gd name="T6" fmla="*/ 601 w 601"/>
                <a:gd name="T7" fmla="*/ 383 h 8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1"/>
                <a:gd name="T13" fmla="*/ 0 h 801"/>
                <a:gd name="T14" fmla="*/ 601 w 601"/>
                <a:gd name="T15" fmla="*/ 801 h 8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1" h="801">
                  <a:moveTo>
                    <a:pt x="601" y="383"/>
                  </a:moveTo>
                  <a:lnTo>
                    <a:pt x="0" y="0"/>
                  </a:lnTo>
                  <a:lnTo>
                    <a:pt x="0" y="801"/>
                  </a:lnTo>
                  <a:lnTo>
                    <a:pt x="601" y="383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AutoShape 148"/>
            <p:cNvSpPr>
              <a:spLocks noChangeArrowheads="1"/>
            </p:cNvSpPr>
            <p:nvPr/>
          </p:nvSpPr>
          <p:spPr bwMode="auto">
            <a:xfrm rot="156352" flipH="1">
              <a:off x="4614" y="2129"/>
              <a:ext cx="56" cy="57"/>
            </a:xfrm>
            <a:prstGeom prst="rtTriangle">
              <a:avLst/>
            </a:prstGeom>
            <a:solidFill>
              <a:srgbClr val="D6F424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5" name="AutoShape 149"/>
            <p:cNvSpPr>
              <a:spLocks noChangeArrowheads="1"/>
            </p:cNvSpPr>
            <p:nvPr/>
          </p:nvSpPr>
          <p:spPr bwMode="auto">
            <a:xfrm rot="20938">
              <a:off x="4638" y="1779"/>
              <a:ext cx="56" cy="57"/>
            </a:xfrm>
            <a:prstGeom prst="rtTriangle">
              <a:avLst/>
            </a:prstGeom>
            <a:solidFill>
              <a:srgbClr val="D6F424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6" name="AutoShape 150"/>
            <p:cNvSpPr>
              <a:spLocks noChangeArrowheads="1"/>
            </p:cNvSpPr>
            <p:nvPr/>
          </p:nvSpPr>
          <p:spPr bwMode="auto">
            <a:xfrm rot="8031360">
              <a:off x="4826" y="1971"/>
              <a:ext cx="56" cy="57"/>
            </a:xfrm>
            <a:prstGeom prst="rtTriangle">
              <a:avLst/>
            </a:prstGeom>
            <a:solidFill>
              <a:srgbClr val="D6F424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75" name="Object 151"/>
            <p:cNvGraphicFramePr>
              <a:graphicFrameLocks noChangeAspect="1"/>
            </p:cNvGraphicFramePr>
            <p:nvPr/>
          </p:nvGraphicFramePr>
          <p:xfrm>
            <a:off x="4528" y="2234"/>
            <a:ext cx="98" cy="168"/>
          </p:xfrm>
          <a:graphic>
            <a:graphicData uri="http://schemas.openxmlformats.org/presentationml/2006/ole">
              <p:oleObj spid="_x0000_s371739" name="Equation" r:id="rId18" imgW="88560" imgH="152280" progId="">
                <p:embed/>
              </p:oleObj>
            </a:graphicData>
          </a:graphic>
        </p:graphicFrame>
        <p:graphicFrame>
          <p:nvGraphicFramePr>
            <p:cNvPr id="2076" name="Object 152"/>
            <p:cNvGraphicFramePr>
              <a:graphicFrameLocks noChangeAspect="1"/>
            </p:cNvGraphicFramePr>
            <p:nvPr/>
          </p:nvGraphicFramePr>
          <p:xfrm>
            <a:off x="4521" y="1547"/>
            <a:ext cx="140" cy="196"/>
          </p:xfrm>
          <a:graphic>
            <a:graphicData uri="http://schemas.openxmlformats.org/presentationml/2006/ole">
              <p:oleObj spid="_x0000_s371740" name="Equation" r:id="rId19" imgW="126720" imgH="177480" progId="">
                <p:embed/>
              </p:oleObj>
            </a:graphicData>
          </a:graphic>
        </p:graphicFrame>
      </p:grpSp>
      <p:sp>
        <p:nvSpPr>
          <p:cNvPr id="2104" name="Freeform 154"/>
          <p:cNvSpPr>
            <a:spLocks/>
          </p:cNvSpPr>
          <p:nvPr/>
        </p:nvSpPr>
        <p:spPr bwMode="auto">
          <a:xfrm>
            <a:off x="8358188" y="3149600"/>
            <a:ext cx="981021" cy="441325"/>
          </a:xfrm>
          <a:custGeom>
            <a:avLst/>
            <a:gdLst>
              <a:gd name="T0" fmla="*/ 462 w 468"/>
              <a:gd name="T1" fmla="*/ 0 h 216"/>
              <a:gd name="T2" fmla="*/ 0 w 468"/>
              <a:gd name="T3" fmla="*/ 120 h 216"/>
              <a:gd name="T4" fmla="*/ 468 w 468"/>
              <a:gd name="T5" fmla="*/ 216 h 216"/>
              <a:gd name="T6" fmla="*/ 0 60000 65536"/>
              <a:gd name="T7" fmla="*/ 0 60000 65536"/>
              <a:gd name="T8" fmla="*/ 0 60000 65536"/>
              <a:gd name="T9" fmla="*/ 0 w 468"/>
              <a:gd name="T10" fmla="*/ 0 h 216"/>
              <a:gd name="T11" fmla="*/ 468 w 468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216">
                <a:moveTo>
                  <a:pt x="462" y="0"/>
                </a:moveTo>
                <a:lnTo>
                  <a:pt x="0" y="120"/>
                </a:lnTo>
                <a:lnTo>
                  <a:pt x="468" y="216"/>
                </a:ln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5" name="AutoShape 155"/>
          <p:cNvSpPr>
            <a:spLocks noChangeArrowheads="1"/>
          </p:cNvSpPr>
          <p:nvPr/>
        </p:nvSpPr>
        <p:spPr bwMode="auto">
          <a:xfrm rot="6994478" flipH="1">
            <a:off x="8987420" y="3186906"/>
            <a:ext cx="88900" cy="90487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6" name="AutoShape 157"/>
          <p:cNvSpPr>
            <a:spLocks noChangeArrowheads="1"/>
          </p:cNvSpPr>
          <p:nvPr/>
        </p:nvSpPr>
        <p:spPr bwMode="auto">
          <a:xfrm rot="19753850" flipH="1">
            <a:off x="8911622" y="3465513"/>
            <a:ext cx="88900" cy="90487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64" name="Object 159"/>
          <p:cNvGraphicFramePr>
            <a:graphicFrameLocks noChangeAspect="1"/>
          </p:cNvGraphicFramePr>
          <p:nvPr/>
        </p:nvGraphicFramePr>
        <p:xfrm>
          <a:off x="7962900" y="3092450"/>
          <a:ext cx="311150" cy="288925"/>
        </p:xfrm>
        <a:graphic>
          <a:graphicData uri="http://schemas.openxmlformats.org/presentationml/2006/ole">
            <p:oleObj spid="_x0000_s371728" name="Equation" r:id="rId20" imgW="177480" imgH="164880" progId="">
              <p:embed/>
            </p:oleObj>
          </a:graphicData>
        </a:graphic>
      </p:graphicFrame>
      <p:graphicFrame>
        <p:nvGraphicFramePr>
          <p:cNvPr id="2065" name="Object 163"/>
          <p:cNvGraphicFramePr>
            <a:graphicFrameLocks noChangeAspect="1"/>
          </p:cNvGraphicFramePr>
          <p:nvPr/>
        </p:nvGraphicFramePr>
        <p:xfrm>
          <a:off x="9569450" y="3455988"/>
          <a:ext cx="266700" cy="355600"/>
        </p:xfrm>
        <a:graphic>
          <a:graphicData uri="http://schemas.openxmlformats.org/presentationml/2006/ole">
            <p:oleObj spid="_x0000_s371729" name="Equation" r:id="rId21" imgW="152280" imgH="203040" progId="">
              <p:embed/>
            </p:oleObj>
          </a:graphicData>
        </a:graphic>
      </p:graphicFrame>
      <p:graphicFrame>
        <p:nvGraphicFramePr>
          <p:cNvPr id="2066" name="Object 164"/>
          <p:cNvGraphicFramePr>
            <a:graphicFrameLocks noChangeAspect="1"/>
          </p:cNvGraphicFramePr>
          <p:nvPr/>
        </p:nvGraphicFramePr>
        <p:xfrm>
          <a:off x="9642475" y="2925763"/>
          <a:ext cx="266700" cy="400050"/>
        </p:xfrm>
        <a:graphic>
          <a:graphicData uri="http://schemas.openxmlformats.org/presentationml/2006/ole">
            <p:oleObj spid="_x0000_s371730" name="Equation" r:id="rId22" imgW="152280" imgH="228600" progId="">
              <p:embed/>
            </p:oleObj>
          </a:graphicData>
        </a:graphic>
      </p:graphicFrame>
      <p:sp>
        <p:nvSpPr>
          <p:cNvPr id="2107" name="Line 165"/>
          <p:cNvSpPr>
            <a:spLocks noChangeShapeType="1"/>
          </p:cNvSpPr>
          <p:nvPr/>
        </p:nvSpPr>
        <p:spPr bwMode="auto">
          <a:xfrm>
            <a:off x="7797800" y="3394075"/>
            <a:ext cx="539750" cy="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67" name="Object 169"/>
          <p:cNvGraphicFramePr>
            <a:graphicFrameLocks noChangeAspect="1"/>
          </p:cNvGraphicFramePr>
          <p:nvPr/>
        </p:nvGraphicFramePr>
        <p:xfrm>
          <a:off x="7739063" y="5613400"/>
          <a:ext cx="333375" cy="333375"/>
        </p:xfrm>
        <a:graphic>
          <a:graphicData uri="http://schemas.openxmlformats.org/presentationml/2006/ole">
            <p:oleObj spid="_x0000_s371731" name="Equation" r:id="rId23" imgW="190440" imgH="190440" progId="">
              <p:embed/>
            </p:oleObj>
          </a:graphicData>
        </a:graphic>
      </p:graphicFrame>
      <p:sp>
        <p:nvSpPr>
          <p:cNvPr id="2108" name="Line 170"/>
          <p:cNvSpPr>
            <a:spLocks noChangeShapeType="1"/>
          </p:cNvSpPr>
          <p:nvPr/>
        </p:nvSpPr>
        <p:spPr bwMode="auto">
          <a:xfrm flipV="1">
            <a:off x="8188325" y="5368925"/>
            <a:ext cx="457200" cy="638175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9" name="Line 171"/>
          <p:cNvSpPr>
            <a:spLocks noChangeShapeType="1"/>
          </p:cNvSpPr>
          <p:nvPr/>
        </p:nvSpPr>
        <p:spPr bwMode="auto">
          <a:xfrm>
            <a:off x="8189913" y="6000750"/>
            <a:ext cx="554037" cy="9334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0" name="Freeform 172"/>
          <p:cNvSpPr>
            <a:spLocks/>
          </p:cNvSpPr>
          <p:nvPr/>
        </p:nvSpPr>
        <p:spPr bwMode="auto">
          <a:xfrm>
            <a:off x="5797550" y="2660650"/>
            <a:ext cx="3711575" cy="234950"/>
          </a:xfrm>
          <a:custGeom>
            <a:avLst/>
            <a:gdLst>
              <a:gd name="T0" fmla="*/ 0 w 2338"/>
              <a:gd name="T1" fmla="*/ 148 h 148"/>
              <a:gd name="T2" fmla="*/ 545 w 2338"/>
              <a:gd name="T3" fmla="*/ 148 h 148"/>
              <a:gd name="T4" fmla="*/ 2338 w 2338"/>
              <a:gd name="T5" fmla="*/ 0 h 148"/>
              <a:gd name="T6" fmla="*/ 0 60000 65536"/>
              <a:gd name="T7" fmla="*/ 0 60000 65536"/>
              <a:gd name="T8" fmla="*/ 0 60000 65536"/>
              <a:gd name="T9" fmla="*/ 0 w 2338"/>
              <a:gd name="T10" fmla="*/ 0 h 148"/>
              <a:gd name="T11" fmla="*/ 2338 w 2338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8" h="148">
                <a:moveTo>
                  <a:pt x="0" y="148"/>
                </a:moveTo>
                <a:lnTo>
                  <a:pt x="545" y="148"/>
                </a:lnTo>
                <a:lnTo>
                  <a:pt x="2338" y="0"/>
                </a:ln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1" name="Freeform 174"/>
          <p:cNvSpPr>
            <a:spLocks/>
          </p:cNvSpPr>
          <p:nvPr/>
        </p:nvSpPr>
        <p:spPr bwMode="auto">
          <a:xfrm>
            <a:off x="5781675" y="3930650"/>
            <a:ext cx="3694113" cy="258763"/>
          </a:xfrm>
          <a:custGeom>
            <a:avLst/>
            <a:gdLst>
              <a:gd name="T0" fmla="*/ 0 w 2327"/>
              <a:gd name="T1" fmla="*/ 0 h 163"/>
              <a:gd name="T2" fmla="*/ 545 w 2327"/>
              <a:gd name="T3" fmla="*/ 0 h 163"/>
              <a:gd name="T4" fmla="*/ 2327 w 2327"/>
              <a:gd name="T5" fmla="*/ 163 h 163"/>
              <a:gd name="T6" fmla="*/ 0 60000 65536"/>
              <a:gd name="T7" fmla="*/ 0 60000 65536"/>
              <a:gd name="T8" fmla="*/ 0 60000 65536"/>
              <a:gd name="T9" fmla="*/ 0 w 2327"/>
              <a:gd name="T10" fmla="*/ 0 h 163"/>
              <a:gd name="T11" fmla="*/ 2327 w 2327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7" h="163">
                <a:moveTo>
                  <a:pt x="0" y="0"/>
                </a:moveTo>
                <a:lnTo>
                  <a:pt x="545" y="0"/>
                </a:lnTo>
                <a:lnTo>
                  <a:pt x="2327" y="163"/>
                </a:ln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2" name="Freeform 175"/>
          <p:cNvSpPr>
            <a:spLocks/>
          </p:cNvSpPr>
          <p:nvPr/>
        </p:nvSpPr>
        <p:spPr bwMode="auto">
          <a:xfrm>
            <a:off x="6654800" y="2901950"/>
            <a:ext cx="1111250" cy="1028700"/>
          </a:xfrm>
          <a:custGeom>
            <a:avLst/>
            <a:gdLst>
              <a:gd name="T0" fmla="*/ 16 w 700"/>
              <a:gd name="T1" fmla="*/ 0 h 556"/>
              <a:gd name="T2" fmla="*/ 700 w 700"/>
              <a:gd name="T3" fmla="*/ 268 h 556"/>
              <a:gd name="T4" fmla="*/ 0 w 700"/>
              <a:gd name="T5" fmla="*/ 556 h 556"/>
              <a:gd name="T6" fmla="*/ 0 60000 65536"/>
              <a:gd name="T7" fmla="*/ 0 60000 65536"/>
              <a:gd name="T8" fmla="*/ 0 60000 65536"/>
              <a:gd name="T9" fmla="*/ 0 w 700"/>
              <a:gd name="T10" fmla="*/ 0 h 556"/>
              <a:gd name="T11" fmla="*/ 700 w 70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0" h="556">
                <a:moveTo>
                  <a:pt x="16" y="0"/>
                </a:moveTo>
                <a:lnTo>
                  <a:pt x="700" y="268"/>
                </a:lnTo>
                <a:lnTo>
                  <a:pt x="0" y="556"/>
                </a:ln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3" name="AutoShape 176"/>
          <p:cNvSpPr>
            <a:spLocks noChangeArrowheads="1"/>
          </p:cNvSpPr>
          <p:nvPr/>
        </p:nvSpPr>
        <p:spPr bwMode="auto">
          <a:xfrm rot="19398546" flipH="1">
            <a:off x="8699500" y="4071938"/>
            <a:ext cx="88900" cy="90487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4" name="AutoShape 177"/>
          <p:cNvSpPr>
            <a:spLocks noChangeArrowheads="1"/>
          </p:cNvSpPr>
          <p:nvPr/>
        </p:nvSpPr>
        <p:spPr bwMode="auto">
          <a:xfrm rot="18441801" flipH="1">
            <a:off x="8495507" y="2694781"/>
            <a:ext cx="88900" cy="90487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5" name="AutoShape 178"/>
          <p:cNvSpPr>
            <a:spLocks noChangeArrowheads="1"/>
          </p:cNvSpPr>
          <p:nvPr/>
        </p:nvSpPr>
        <p:spPr bwMode="auto">
          <a:xfrm rot="18942698" flipH="1">
            <a:off x="6159500" y="2849563"/>
            <a:ext cx="88900" cy="90487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6" name="AutoShape 179"/>
          <p:cNvSpPr>
            <a:spLocks noChangeArrowheads="1"/>
          </p:cNvSpPr>
          <p:nvPr/>
        </p:nvSpPr>
        <p:spPr bwMode="auto">
          <a:xfrm rot="18942698" flipH="1">
            <a:off x="6159500" y="3881438"/>
            <a:ext cx="88900" cy="90487"/>
          </a:xfrm>
          <a:prstGeom prst="rtTriangle">
            <a:avLst/>
          </a:prstGeom>
          <a:solidFill>
            <a:srgbClr val="D6F424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68" name="Object 181"/>
          <p:cNvGraphicFramePr>
            <a:graphicFrameLocks noChangeAspect="1"/>
          </p:cNvGraphicFramePr>
          <p:nvPr/>
        </p:nvGraphicFramePr>
        <p:xfrm>
          <a:off x="5883275" y="2568575"/>
          <a:ext cx="222250" cy="288925"/>
        </p:xfrm>
        <a:graphic>
          <a:graphicData uri="http://schemas.openxmlformats.org/presentationml/2006/ole">
            <p:oleObj spid="_x0000_s371732" name="Equation" r:id="rId24" imgW="126720" imgH="164880" progId="">
              <p:embed/>
            </p:oleObj>
          </a:graphicData>
        </a:graphic>
      </p:graphicFrame>
      <p:graphicFrame>
        <p:nvGraphicFramePr>
          <p:cNvPr id="2069" name="Object 182"/>
          <p:cNvGraphicFramePr>
            <a:graphicFrameLocks noChangeAspect="1"/>
          </p:cNvGraphicFramePr>
          <p:nvPr/>
        </p:nvGraphicFramePr>
        <p:xfrm>
          <a:off x="5884863" y="4041775"/>
          <a:ext cx="222250" cy="288925"/>
        </p:xfrm>
        <a:graphic>
          <a:graphicData uri="http://schemas.openxmlformats.org/presentationml/2006/ole">
            <p:oleObj spid="_x0000_s371733" name="Equation" r:id="rId25" imgW="126720" imgH="164880" progId="">
              <p:embed/>
            </p:oleObj>
          </a:graphicData>
        </a:graphic>
      </p:graphicFrame>
      <p:graphicFrame>
        <p:nvGraphicFramePr>
          <p:cNvPr id="2070" name="Object 183"/>
          <p:cNvGraphicFramePr>
            <a:graphicFrameLocks noChangeAspect="1"/>
          </p:cNvGraphicFramePr>
          <p:nvPr/>
        </p:nvGraphicFramePr>
        <p:xfrm>
          <a:off x="9677400" y="2335848"/>
          <a:ext cx="400050" cy="466725"/>
        </p:xfrm>
        <a:graphic>
          <a:graphicData uri="http://schemas.openxmlformats.org/presentationml/2006/ole">
            <p:oleObj spid="_x0000_s371734" name="Equation" r:id="rId26" imgW="228600" imgH="266400" progId="">
              <p:embed/>
            </p:oleObj>
          </a:graphicData>
        </a:graphic>
      </p:graphicFrame>
      <p:graphicFrame>
        <p:nvGraphicFramePr>
          <p:cNvPr id="2071" name="Object 184"/>
          <p:cNvGraphicFramePr>
            <a:graphicFrameLocks noChangeAspect="1"/>
          </p:cNvGraphicFramePr>
          <p:nvPr/>
        </p:nvGraphicFramePr>
        <p:xfrm>
          <a:off x="9553575" y="3910013"/>
          <a:ext cx="400050" cy="466725"/>
        </p:xfrm>
        <a:graphic>
          <a:graphicData uri="http://schemas.openxmlformats.org/presentationml/2006/ole">
            <p:oleObj spid="_x0000_s371735" name="Equation" r:id="rId27" imgW="228600" imgH="266400" progId="">
              <p:embed/>
            </p:oleObj>
          </a:graphicData>
        </a:graphic>
      </p:graphicFrame>
      <p:graphicFrame>
        <p:nvGraphicFramePr>
          <p:cNvPr id="2072" name="Object 185"/>
          <p:cNvGraphicFramePr>
            <a:graphicFrameLocks noChangeAspect="1"/>
          </p:cNvGraphicFramePr>
          <p:nvPr/>
        </p:nvGraphicFramePr>
        <p:xfrm>
          <a:off x="6445250" y="3051175"/>
          <a:ext cx="755650" cy="750888"/>
        </p:xfrm>
        <a:graphic>
          <a:graphicData uri="http://schemas.openxmlformats.org/presentationml/2006/ole">
            <p:oleObj spid="_x0000_s371736" name="Equation" r:id="rId28" imgW="431640" imgH="457200" progId="">
              <p:embed/>
            </p:oleObj>
          </a:graphicData>
        </a:graphic>
      </p:graphicFrame>
      <p:grpSp>
        <p:nvGrpSpPr>
          <p:cNvPr id="27" name="Group 198"/>
          <p:cNvGrpSpPr>
            <a:grpSpLocks/>
          </p:cNvGrpSpPr>
          <p:nvPr/>
        </p:nvGrpSpPr>
        <p:grpSpPr bwMode="auto">
          <a:xfrm>
            <a:off x="9205913" y="4559300"/>
            <a:ext cx="566737" cy="373063"/>
            <a:chOff x="5832" y="3061"/>
            <a:chExt cx="909" cy="235"/>
          </a:xfrm>
        </p:grpSpPr>
        <p:grpSp>
          <p:nvGrpSpPr>
            <p:cNvPr id="28" name="Group 188"/>
            <p:cNvGrpSpPr>
              <a:grpSpLocks/>
            </p:cNvGrpSpPr>
            <p:nvPr/>
          </p:nvGrpSpPr>
          <p:grpSpPr bwMode="auto">
            <a:xfrm>
              <a:off x="5832" y="3061"/>
              <a:ext cx="228" cy="234"/>
              <a:chOff x="5832" y="3057"/>
              <a:chExt cx="228" cy="234"/>
            </a:xfrm>
          </p:grpSpPr>
          <p:sp>
            <p:nvSpPr>
              <p:cNvPr id="2141" name="Arc 186"/>
              <p:cNvSpPr>
                <a:spLocks/>
              </p:cNvSpPr>
              <p:nvPr/>
            </p:nvSpPr>
            <p:spPr bwMode="auto">
              <a:xfrm>
                <a:off x="5832" y="3057"/>
                <a:ext cx="114" cy="120"/>
              </a:xfrm>
              <a:custGeom>
                <a:avLst/>
                <a:gdLst>
                  <a:gd name="T0" fmla="*/ 0 w 43200"/>
                  <a:gd name="T1" fmla="*/ 120 h 23302"/>
                  <a:gd name="T2" fmla="*/ 114 w 43200"/>
                  <a:gd name="T3" fmla="*/ 111 h 23302"/>
                  <a:gd name="T4" fmla="*/ 57 w 43200"/>
                  <a:gd name="T5" fmla="*/ 111 h 233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302"/>
                  <a:gd name="T11" fmla="*/ 43200 w 43200"/>
                  <a:gd name="T12" fmla="*/ 23302 h 23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302" fill="none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302" stroke="0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2" name="Arc 187"/>
              <p:cNvSpPr>
                <a:spLocks/>
              </p:cNvSpPr>
              <p:nvPr/>
            </p:nvSpPr>
            <p:spPr bwMode="auto">
              <a:xfrm flipV="1">
                <a:off x="5946" y="3171"/>
                <a:ext cx="114" cy="120"/>
              </a:xfrm>
              <a:custGeom>
                <a:avLst/>
                <a:gdLst>
                  <a:gd name="T0" fmla="*/ 0 w 43200"/>
                  <a:gd name="T1" fmla="*/ 120 h 23302"/>
                  <a:gd name="T2" fmla="*/ 114 w 43200"/>
                  <a:gd name="T3" fmla="*/ 111 h 23302"/>
                  <a:gd name="T4" fmla="*/ 57 w 43200"/>
                  <a:gd name="T5" fmla="*/ 111 h 233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302"/>
                  <a:gd name="T11" fmla="*/ 43200 w 43200"/>
                  <a:gd name="T12" fmla="*/ 23302 h 23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302" fill="none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302" stroke="0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89"/>
            <p:cNvGrpSpPr>
              <a:grpSpLocks/>
            </p:cNvGrpSpPr>
            <p:nvPr/>
          </p:nvGrpSpPr>
          <p:grpSpPr bwMode="auto">
            <a:xfrm>
              <a:off x="6059" y="3061"/>
              <a:ext cx="228" cy="234"/>
              <a:chOff x="5832" y="3057"/>
              <a:chExt cx="228" cy="234"/>
            </a:xfrm>
          </p:grpSpPr>
          <p:sp>
            <p:nvSpPr>
              <p:cNvPr id="2139" name="Arc 190"/>
              <p:cNvSpPr>
                <a:spLocks/>
              </p:cNvSpPr>
              <p:nvPr/>
            </p:nvSpPr>
            <p:spPr bwMode="auto">
              <a:xfrm>
                <a:off x="5832" y="3057"/>
                <a:ext cx="114" cy="120"/>
              </a:xfrm>
              <a:custGeom>
                <a:avLst/>
                <a:gdLst>
                  <a:gd name="T0" fmla="*/ 0 w 43200"/>
                  <a:gd name="T1" fmla="*/ 120 h 23302"/>
                  <a:gd name="T2" fmla="*/ 114 w 43200"/>
                  <a:gd name="T3" fmla="*/ 111 h 23302"/>
                  <a:gd name="T4" fmla="*/ 57 w 43200"/>
                  <a:gd name="T5" fmla="*/ 111 h 233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302"/>
                  <a:gd name="T11" fmla="*/ 43200 w 43200"/>
                  <a:gd name="T12" fmla="*/ 23302 h 23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302" fill="none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302" stroke="0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" name="Arc 191"/>
              <p:cNvSpPr>
                <a:spLocks/>
              </p:cNvSpPr>
              <p:nvPr/>
            </p:nvSpPr>
            <p:spPr bwMode="auto">
              <a:xfrm flipV="1">
                <a:off x="5946" y="3171"/>
                <a:ext cx="114" cy="120"/>
              </a:xfrm>
              <a:custGeom>
                <a:avLst/>
                <a:gdLst>
                  <a:gd name="T0" fmla="*/ 0 w 43200"/>
                  <a:gd name="T1" fmla="*/ 120 h 23302"/>
                  <a:gd name="T2" fmla="*/ 114 w 43200"/>
                  <a:gd name="T3" fmla="*/ 111 h 23302"/>
                  <a:gd name="T4" fmla="*/ 57 w 43200"/>
                  <a:gd name="T5" fmla="*/ 111 h 233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302"/>
                  <a:gd name="T11" fmla="*/ 43200 w 43200"/>
                  <a:gd name="T12" fmla="*/ 23302 h 23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302" fill="none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302" stroke="0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192"/>
            <p:cNvGrpSpPr>
              <a:grpSpLocks/>
            </p:cNvGrpSpPr>
            <p:nvPr/>
          </p:nvGrpSpPr>
          <p:grpSpPr bwMode="auto">
            <a:xfrm>
              <a:off x="6286" y="3062"/>
              <a:ext cx="228" cy="234"/>
              <a:chOff x="5832" y="3057"/>
              <a:chExt cx="228" cy="234"/>
            </a:xfrm>
          </p:grpSpPr>
          <p:sp>
            <p:nvSpPr>
              <p:cNvPr id="2137" name="Arc 193"/>
              <p:cNvSpPr>
                <a:spLocks/>
              </p:cNvSpPr>
              <p:nvPr/>
            </p:nvSpPr>
            <p:spPr bwMode="auto">
              <a:xfrm>
                <a:off x="5832" y="3057"/>
                <a:ext cx="114" cy="120"/>
              </a:xfrm>
              <a:custGeom>
                <a:avLst/>
                <a:gdLst>
                  <a:gd name="T0" fmla="*/ 0 w 43200"/>
                  <a:gd name="T1" fmla="*/ 120 h 23302"/>
                  <a:gd name="T2" fmla="*/ 114 w 43200"/>
                  <a:gd name="T3" fmla="*/ 111 h 23302"/>
                  <a:gd name="T4" fmla="*/ 57 w 43200"/>
                  <a:gd name="T5" fmla="*/ 111 h 233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302"/>
                  <a:gd name="T11" fmla="*/ 43200 w 43200"/>
                  <a:gd name="T12" fmla="*/ 23302 h 23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302" fill="none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302" stroke="0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8" name="Arc 194"/>
              <p:cNvSpPr>
                <a:spLocks/>
              </p:cNvSpPr>
              <p:nvPr/>
            </p:nvSpPr>
            <p:spPr bwMode="auto">
              <a:xfrm flipV="1">
                <a:off x="5946" y="3171"/>
                <a:ext cx="114" cy="120"/>
              </a:xfrm>
              <a:custGeom>
                <a:avLst/>
                <a:gdLst>
                  <a:gd name="T0" fmla="*/ 0 w 43200"/>
                  <a:gd name="T1" fmla="*/ 120 h 23302"/>
                  <a:gd name="T2" fmla="*/ 114 w 43200"/>
                  <a:gd name="T3" fmla="*/ 111 h 23302"/>
                  <a:gd name="T4" fmla="*/ 57 w 43200"/>
                  <a:gd name="T5" fmla="*/ 111 h 233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302"/>
                  <a:gd name="T11" fmla="*/ 43200 w 43200"/>
                  <a:gd name="T12" fmla="*/ 23302 h 23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302" fill="none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302" stroke="0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195"/>
            <p:cNvGrpSpPr>
              <a:grpSpLocks/>
            </p:cNvGrpSpPr>
            <p:nvPr/>
          </p:nvGrpSpPr>
          <p:grpSpPr bwMode="auto">
            <a:xfrm>
              <a:off x="6513" y="3062"/>
              <a:ext cx="228" cy="234"/>
              <a:chOff x="5832" y="3057"/>
              <a:chExt cx="228" cy="234"/>
            </a:xfrm>
          </p:grpSpPr>
          <p:sp>
            <p:nvSpPr>
              <p:cNvPr id="2135" name="Arc 196"/>
              <p:cNvSpPr>
                <a:spLocks/>
              </p:cNvSpPr>
              <p:nvPr/>
            </p:nvSpPr>
            <p:spPr bwMode="auto">
              <a:xfrm>
                <a:off x="5832" y="3057"/>
                <a:ext cx="114" cy="120"/>
              </a:xfrm>
              <a:custGeom>
                <a:avLst/>
                <a:gdLst>
                  <a:gd name="T0" fmla="*/ 0 w 43200"/>
                  <a:gd name="T1" fmla="*/ 120 h 23302"/>
                  <a:gd name="T2" fmla="*/ 114 w 43200"/>
                  <a:gd name="T3" fmla="*/ 111 h 23302"/>
                  <a:gd name="T4" fmla="*/ 57 w 43200"/>
                  <a:gd name="T5" fmla="*/ 111 h 233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302"/>
                  <a:gd name="T11" fmla="*/ 43200 w 43200"/>
                  <a:gd name="T12" fmla="*/ 23302 h 23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302" fill="none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302" stroke="0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6" name="Arc 197"/>
              <p:cNvSpPr>
                <a:spLocks/>
              </p:cNvSpPr>
              <p:nvPr/>
            </p:nvSpPr>
            <p:spPr bwMode="auto">
              <a:xfrm flipV="1">
                <a:off x="5946" y="3171"/>
                <a:ext cx="114" cy="120"/>
              </a:xfrm>
              <a:custGeom>
                <a:avLst/>
                <a:gdLst>
                  <a:gd name="T0" fmla="*/ 0 w 43200"/>
                  <a:gd name="T1" fmla="*/ 120 h 23302"/>
                  <a:gd name="T2" fmla="*/ 114 w 43200"/>
                  <a:gd name="T3" fmla="*/ 111 h 23302"/>
                  <a:gd name="T4" fmla="*/ 57 w 43200"/>
                  <a:gd name="T5" fmla="*/ 111 h 233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302"/>
                  <a:gd name="T11" fmla="*/ 43200 w 43200"/>
                  <a:gd name="T12" fmla="*/ 23302 h 23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302" fill="none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302" stroke="0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48" name="Group 199"/>
          <p:cNvGrpSpPr>
            <a:grpSpLocks/>
          </p:cNvGrpSpPr>
          <p:nvPr/>
        </p:nvGrpSpPr>
        <p:grpSpPr bwMode="auto">
          <a:xfrm flipV="1">
            <a:off x="9205913" y="5835650"/>
            <a:ext cx="566737" cy="373063"/>
            <a:chOff x="5832" y="3061"/>
            <a:chExt cx="909" cy="235"/>
          </a:xfrm>
        </p:grpSpPr>
        <p:grpSp>
          <p:nvGrpSpPr>
            <p:cNvPr id="2049" name="Group 200"/>
            <p:cNvGrpSpPr>
              <a:grpSpLocks/>
            </p:cNvGrpSpPr>
            <p:nvPr/>
          </p:nvGrpSpPr>
          <p:grpSpPr bwMode="auto">
            <a:xfrm>
              <a:off x="5832" y="3061"/>
              <a:ext cx="228" cy="234"/>
              <a:chOff x="5832" y="3057"/>
              <a:chExt cx="228" cy="234"/>
            </a:xfrm>
          </p:grpSpPr>
          <p:sp>
            <p:nvSpPr>
              <p:cNvPr id="2129" name="Arc 201"/>
              <p:cNvSpPr>
                <a:spLocks/>
              </p:cNvSpPr>
              <p:nvPr/>
            </p:nvSpPr>
            <p:spPr bwMode="auto">
              <a:xfrm>
                <a:off x="5832" y="3057"/>
                <a:ext cx="114" cy="120"/>
              </a:xfrm>
              <a:custGeom>
                <a:avLst/>
                <a:gdLst>
                  <a:gd name="T0" fmla="*/ 0 w 43200"/>
                  <a:gd name="T1" fmla="*/ 120 h 23302"/>
                  <a:gd name="T2" fmla="*/ 114 w 43200"/>
                  <a:gd name="T3" fmla="*/ 111 h 23302"/>
                  <a:gd name="T4" fmla="*/ 57 w 43200"/>
                  <a:gd name="T5" fmla="*/ 111 h 233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302"/>
                  <a:gd name="T11" fmla="*/ 43200 w 43200"/>
                  <a:gd name="T12" fmla="*/ 23302 h 23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302" fill="none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302" stroke="0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" name="Arc 202"/>
              <p:cNvSpPr>
                <a:spLocks/>
              </p:cNvSpPr>
              <p:nvPr/>
            </p:nvSpPr>
            <p:spPr bwMode="auto">
              <a:xfrm flipV="1">
                <a:off x="5946" y="3171"/>
                <a:ext cx="114" cy="120"/>
              </a:xfrm>
              <a:custGeom>
                <a:avLst/>
                <a:gdLst>
                  <a:gd name="T0" fmla="*/ 0 w 43200"/>
                  <a:gd name="T1" fmla="*/ 120 h 23302"/>
                  <a:gd name="T2" fmla="*/ 114 w 43200"/>
                  <a:gd name="T3" fmla="*/ 111 h 23302"/>
                  <a:gd name="T4" fmla="*/ 57 w 43200"/>
                  <a:gd name="T5" fmla="*/ 111 h 233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302"/>
                  <a:gd name="T11" fmla="*/ 43200 w 43200"/>
                  <a:gd name="T12" fmla="*/ 23302 h 23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302" fill="none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302" stroke="0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9" name="Group 203"/>
            <p:cNvGrpSpPr>
              <a:grpSpLocks/>
            </p:cNvGrpSpPr>
            <p:nvPr/>
          </p:nvGrpSpPr>
          <p:grpSpPr bwMode="auto">
            <a:xfrm>
              <a:off x="6059" y="3061"/>
              <a:ext cx="228" cy="234"/>
              <a:chOff x="5832" y="3057"/>
              <a:chExt cx="228" cy="234"/>
            </a:xfrm>
          </p:grpSpPr>
          <p:sp>
            <p:nvSpPr>
              <p:cNvPr id="2127" name="Arc 204"/>
              <p:cNvSpPr>
                <a:spLocks/>
              </p:cNvSpPr>
              <p:nvPr/>
            </p:nvSpPr>
            <p:spPr bwMode="auto">
              <a:xfrm>
                <a:off x="5832" y="3057"/>
                <a:ext cx="114" cy="120"/>
              </a:xfrm>
              <a:custGeom>
                <a:avLst/>
                <a:gdLst>
                  <a:gd name="T0" fmla="*/ 0 w 43200"/>
                  <a:gd name="T1" fmla="*/ 120 h 23302"/>
                  <a:gd name="T2" fmla="*/ 114 w 43200"/>
                  <a:gd name="T3" fmla="*/ 111 h 23302"/>
                  <a:gd name="T4" fmla="*/ 57 w 43200"/>
                  <a:gd name="T5" fmla="*/ 111 h 233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302"/>
                  <a:gd name="T11" fmla="*/ 43200 w 43200"/>
                  <a:gd name="T12" fmla="*/ 23302 h 23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302" fill="none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302" stroke="0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8" name="Arc 205"/>
              <p:cNvSpPr>
                <a:spLocks/>
              </p:cNvSpPr>
              <p:nvPr/>
            </p:nvSpPr>
            <p:spPr bwMode="auto">
              <a:xfrm flipV="1">
                <a:off x="5946" y="3171"/>
                <a:ext cx="114" cy="120"/>
              </a:xfrm>
              <a:custGeom>
                <a:avLst/>
                <a:gdLst>
                  <a:gd name="T0" fmla="*/ 0 w 43200"/>
                  <a:gd name="T1" fmla="*/ 120 h 23302"/>
                  <a:gd name="T2" fmla="*/ 114 w 43200"/>
                  <a:gd name="T3" fmla="*/ 111 h 23302"/>
                  <a:gd name="T4" fmla="*/ 57 w 43200"/>
                  <a:gd name="T5" fmla="*/ 111 h 233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302"/>
                  <a:gd name="T11" fmla="*/ 43200 w 43200"/>
                  <a:gd name="T12" fmla="*/ 23302 h 23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302" fill="none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302" stroke="0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0" name="Group 206"/>
            <p:cNvGrpSpPr>
              <a:grpSpLocks/>
            </p:cNvGrpSpPr>
            <p:nvPr/>
          </p:nvGrpSpPr>
          <p:grpSpPr bwMode="auto">
            <a:xfrm>
              <a:off x="6286" y="3062"/>
              <a:ext cx="228" cy="234"/>
              <a:chOff x="5832" y="3057"/>
              <a:chExt cx="228" cy="234"/>
            </a:xfrm>
          </p:grpSpPr>
          <p:sp>
            <p:nvSpPr>
              <p:cNvPr id="2125" name="Arc 207"/>
              <p:cNvSpPr>
                <a:spLocks/>
              </p:cNvSpPr>
              <p:nvPr/>
            </p:nvSpPr>
            <p:spPr bwMode="auto">
              <a:xfrm>
                <a:off x="5832" y="3057"/>
                <a:ext cx="114" cy="120"/>
              </a:xfrm>
              <a:custGeom>
                <a:avLst/>
                <a:gdLst>
                  <a:gd name="T0" fmla="*/ 0 w 43200"/>
                  <a:gd name="T1" fmla="*/ 120 h 23302"/>
                  <a:gd name="T2" fmla="*/ 114 w 43200"/>
                  <a:gd name="T3" fmla="*/ 111 h 23302"/>
                  <a:gd name="T4" fmla="*/ 57 w 43200"/>
                  <a:gd name="T5" fmla="*/ 111 h 233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302"/>
                  <a:gd name="T11" fmla="*/ 43200 w 43200"/>
                  <a:gd name="T12" fmla="*/ 23302 h 23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302" fill="none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302" stroke="0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6" name="Arc 208"/>
              <p:cNvSpPr>
                <a:spLocks/>
              </p:cNvSpPr>
              <p:nvPr/>
            </p:nvSpPr>
            <p:spPr bwMode="auto">
              <a:xfrm flipV="1">
                <a:off x="5946" y="3171"/>
                <a:ext cx="114" cy="120"/>
              </a:xfrm>
              <a:custGeom>
                <a:avLst/>
                <a:gdLst>
                  <a:gd name="T0" fmla="*/ 0 w 43200"/>
                  <a:gd name="T1" fmla="*/ 120 h 23302"/>
                  <a:gd name="T2" fmla="*/ 114 w 43200"/>
                  <a:gd name="T3" fmla="*/ 111 h 23302"/>
                  <a:gd name="T4" fmla="*/ 57 w 43200"/>
                  <a:gd name="T5" fmla="*/ 111 h 233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302"/>
                  <a:gd name="T11" fmla="*/ 43200 w 43200"/>
                  <a:gd name="T12" fmla="*/ 23302 h 23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302" fill="none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302" stroke="0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93" name="Group 209"/>
            <p:cNvGrpSpPr>
              <a:grpSpLocks/>
            </p:cNvGrpSpPr>
            <p:nvPr/>
          </p:nvGrpSpPr>
          <p:grpSpPr bwMode="auto">
            <a:xfrm>
              <a:off x="6513" y="3062"/>
              <a:ext cx="228" cy="234"/>
              <a:chOff x="5832" y="3057"/>
              <a:chExt cx="228" cy="234"/>
            </a:xfrm>
          </p:grpSpPr>
          <p:sp>
            <p:nvSpPr>
              <p:cNvPr id="2123" name="Arc 210"/>
              <p:cNvSpPr>
                <a:spLocks/>
              </p:cNvSpPr>
              <p:nvPr/>
            </p:nvSpPr>
            <p:spPr bwMode="auto">
              <a:xfrm>
                <a:off x="5832" y="3057"/>
                <a:ext cx="114" cy="120"/>
              </a:xfrm>
              <a:custGeom>
                <a:avLst/>
                <a:gdLst>
                  <a:gd name="T0" fmla="*/ 0 w 43200"/>
                  <a:gd name="T1" fmla="*/ 120 h 23302"/>
                  <a:gd name="T2" fmla="*/ 114 w 43200"/>
                  <a:gd name="T3" fmla="*/ 111 h 23302"/>
                  <a:gd name="T4" fmla="*/ 57 w 43200"/>
                  <a:gd name="T5" fmla="*/ 111 h 233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302"/>
                  <a:gd name="T11" fmla="*/ 43200 w 43200"/>
                  <a:gd name="T12" fmla="*/ 23302 h 23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302" fill="none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302" stroke="0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4" name="Arc 211"/>
              <p:cNvSpPr>
                <a:spLocks/>
              </p:cNvSpPr>
              <p:nvPr/>
            </p:nvSpPr>
            <p:spPr bwMode="auto">
              <a:xfrm flipV="1">
                <a:off x="5946" y="3171"/>
                <a:ext cx="114" cy="120"/>
              </a:xfrm>
              <a:custGeom>
                <a:avLst/>
                <a:gdLst>
                  <a:gd name="T0" fmla="*/ 0 w 43200"/>
                  <a:gd name="T1" fmla="*/ 120 h 23302"/>
                  <a:gd name="T2" fmla="*/ 114 w 43200"/>
                  <a:gd name="T3" fmla="*/ 111 h 23302"/>
                  <a:gd name="T4" fmla="*/ 57 w 43200"/>
                  <a:gd name="T5" fmla="*/ 111 h 233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302"/>
                  <a:gd name="T11" fmla="*/ 43200 w 43200"/>
                  <a:gd name="T12" fmla="*/ 23302 h 23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302" fill="none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302" stroke="0" extrusionOk="0">
                    <a:moveTo>
                      <a:pt x="67" y="23301"/>
                    </a:moveTo>
                    <a:cubicBezTo>
                      <a:pt x="22" y="22735"/>
                      <a:pt x="0" y="221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073" name="Object 212"/>
          <p:cNvGraphicFramePr>
            <a:graphicFrameLocks noChangeAspect="1"/>
          </p:cNvGraphicFramePr>
          <p:nvPr/>
        </p:nvGraphicFramePr>
        <p:xfrm>
          <a:off x="9785350" y="5908675"/>
          <a:ext cx="222250" cy="288925"/>
        </p:xfrm>
        <a:graphic>
          <a:graphicData uri="http://schemas.openxmlformats.org/presentationml/2006/ole">
            <p:oleObj spid="_x0000_s371737" name="Equation" r:id="rId29" imgW="126720" imgH="164880" progId="">
              <p:embed/>
            </p:oleObj>
          </a:graphicData>
        </a:graphic>
      </p:graphicFrame>
      <p:graphicFrame>
        <p:nvGraphicFramePr>
          <p:cNvPr id="2074" name="Object 213"/>
          <p:cNvGraphicFramePr>
            <a:graphicFrameLocks noChangeAspect="1"/>
          </p:cNvGraphicFramePr>
          <p:nvPr/>
        </p:nvGraphicFramePr>
        <p:xfrm>
          <a:off x="9780588" y="4613275"/>
          <a:ext cx="222250" cy="288925"/>
        </p:xfrm>
        <a:graphic>
          <a:graphicData uri="http://schemas.openxmlformats.org/presentationml/2006/ole">
            <p:oleObj spid="_x0000_s371738" name="Equation" r:id="rId30" imgW="126720" imgH="164880" progId="">
              <p:embed/>
            </p:oleObj>
          </a:graphicData>
        </a:graphic>
      </p:graphicFrame>
      <p:sp>
        <p:nvSpPr>
          <p:cNvPr id="162" name="Date Placeholder 16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163" name="Slide Number Placeholder 16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4" name="Footer Placeholder 16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1" y="100013"/>
            <a:ext cx="8496300" cy="962025"/>
          </a:xfrm>
        </p:spPr>
        <p:txBody>
          <a:bodyPr/>
          <a:lstStyle/>
          <a:p>
            <a:r>
              <a:rPr lang="en-US" dirty="0" smtClean="0"/>
              <a:t>Current State of 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1125538"/>
            <a:ext cx="4689987" cy="64373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6000"/>
              </a:lnSpc>
            </a:pPr>
            <a:r>
              <a:rPr lang="en-US" dirty="0" smtClean="0"/>
              <a:t>Where it lives</a:t>
            </a:r>
          </a:p>
          <a:p>
            <a:pPr lvl="1" eaLnBrk="1" hangingPunct="1">
              <a:lnSpc>
                <a:spcPct val="113000"/>
              </a:lnSpc>
            </a:pPr>
            <a:r>
              <a:rPr lang="en-US" dirty="0" smtClean="0">
                <a:cs typeface="Times New Roman" pitchFamily="18" charset="0"/>
              </a:rPr>
              <a:t>LEP: </a:t>
            </a:r>
            <a:r>
              <a:rPr lang="en-US" i="1" dirty="0" err="1" smtClean="0">
                <a:cs typeface="Times New Roman" pitchFamily="18" charset="0"/>
              </a:rPr>
              <a:t>m</a:t>
            </a:r>
            <a:r>
              <a:rPr lang="en-US" baseline="-25000" dirty="0" err="1" smtClean="0">
                <a:cs typeface="Times New Roman" pitchFamily="18" charset="0"/>
              </a:rPr>
              <a:t>H</a:t>
            </a:r>
            <a:r>
              <a:rPr lang="en-US" dirty="0" smtClean="0">
                <a:cs typeface="Times New Roman" pitchFamily="18" charset="0"/>
              </a:rPr>
              <a:t>&gt;114 </a:t>
            </a:r>
            <a:r>
              <a:rPr lang="en-US" dirty="0" err="1" smtClean="0">
                <a:cs typeface="Times New Roman" pitchFamily="18" charset="0"/>
              </a:rPr>
              <a:t>GeV</a:t>
            </a: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113000"/>
              </a:lnSpc>
            </a:pPr>
            <a:r>
              <a:rPr lang="en-US" dirty="0" err="1" smtClean="0">
                <a:cs typeface="Times New Roman" pitchFamily="18" charset="0"/>
              </a:rPr>
              <a:t>TeV</a:t>
            </a:r>
            <a:r>
              <a:rPr lang="en-US" dirty="0" smtClean="0">
                <a:cs typeface="Times New Roman" pitchFamily="18" charset="0"/>
              </a:rPr>
              <a:t>: </a:t>
            </a:r>
            <a:r>
              <a:rPr lang="en-US" i="1" dirty="0" err="1" smtClean="0">
                <a:cs typeface="Times New Roman" pitchFamily="18" charset="0"/>
              </a:rPr>
              <a:t>m</a:t>
            </a:r>
            <a:r>
              <a:rPr lang="en-US" baseline="-25000" dirty="0" err="1" smtClean="0">
                <a:cs typeface="Times New Roman" pitchFamily="18" charset="0"/>
              </a:rPr>
              <a:t>H</a:t>
            </a:r>
            <a:r>
              <a:rPr lang="en-US" dirty="0" smtClean="0">
                <a:cs typeface="Times New Roman" pitchFamily="18" charset="0"/>
                <a:sym typeface="Symbol"/>
              </a:rPr>
              <a:t>[162,166] </a:t>
            </a:r>
            <a:r>
              <a:rPr lang="en-US" dirty="0" err="1" smtClean="0">
                <a:cs typeface="Times New Roman" pitchFamily="18" charset="0"/>
                <a:sym typeface="Symbol"/>
              </a:rPr>
              <a:t>GeV</a:t>
            </a:r>
            <a:endParaRPr lang="en-US" i="1" dirty="0" smtClean="0">
              <a:cs typeface="Times New Roman" pitchFamily="18" charset="0"/>
            </a:endParaRPr>
          </a:p>
          <a:p>
            <a:pPr lvl="1" eaLnBrk="1" hangingPunct="1">
              <a:lnSpc>
                <a:spcPct val="113000"/>
              </a:lnSpc>
            </a:pPr>
            <a:r>
              <a:rPr lang="en-US" dirty="0" err="1" smtClean="0">
                <a:cs typeface="Times New Roman" pitchFamily="18" charset="0"/>
              </a:rPr>
              <a:t>Unitarity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i="1" dirty="0" err="1" smtClean="0">
                <a:cs typeface="Times New Roman" pitchFamily="18" charset="0"/>
              </a:rPr>
              <a:t>m</a:t>
            </a:r>
            <a:r>
              <a:rPr lang="en-US" baseline="-25000" dirty="0" err="1" smtClean="0">
                <a:cs typeface="Times New Roman" pitchFamily="18" charset="0"/>
              </a:rPr>
              <a:t>H</a:t>
            </a:r>
            <a:r>
              <a:rPr lang="en-US" dirty="0" smtClean="0">
                <a:cs typeface="Times New Roman" pitchFamily="18" charset="0"/>
              </a:rPr>
              <a:t>&lt;1 </a:t>
            </a:r>
            <a:r>
              <a:rPr lang="en-US" dirty="0" err="1" smtClean="0">
                <a:cs typeface="Times New Roman" pitchFamily="18" charset="0"/>
              </a:rPr>
              <a:t>TeV</a:t>
            </a: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113000"/>
              </a:lnSpc>
            </a:pPr>
            <a:r>
              <a:rPr lang="en-US" dirty="0" smtClean="0">
                <a:cs typeface="Times New Roman" pitchFamily="18" charset="0"/>
              </a:rPr>
              <a:t>EW fits: </a:t>
            </a:r>
            <a:r>
              <a:rPr lang="en-US" i="1" dirty="0" err="1" smtClean="0">
                <a:cs typeface="Times New Roman" pitchFamily="18" charset="0"/>
              </a:rPr>
              <a:t>m</a:t>
            </a:r>
            <a:r>
              <a:rPr lang="en-US" baseline="-25000" dirty="0" err="1" smtClean="0">
                <a:cs typeface="Times New Roman" pitchFamily="18" charset="0"/>
              </a:rPr>
              <a:t>H</a:t>
            </a:r>
            <a:r>
              <a:rPr lang="en-US" dirty="0" smtClean="0">
                <a:cs typeface="Times New Roman" pitchFamily="18" charset="0"/>
              </a:rPr>
              <a:t> &lt; ~ 200 </a:t>
            </a:r>
            <a:r>
              <a:rPr lang="en-US" dirty="0" err="1" smtClean="0">
                <a:cs typeface="Times New Roman" pitchFamily="18" charset="0"/>
              </a:rPr>
              <a:t>GeV</a:t>
            </a:r>
            <a:endParaRPr lang="en-US" sz="3200" dirty="0" smtClean="0"/>
          </a:p>
          <a:p>
            <a:r>
              <a:rPr lang="en-US" dirty="0" smtClean="0"/>
              <a:t>“High” </a:t>
            </a:r>
            <a:r>
              <a:rPr lang="en-US" dirty="0" err="1" smtClean="0"/>
              <a:t>vs</a:t>
            </a:r>
            <a:r>
              <a:rPr lang="en-US" dirty="0" smtClean="0"/>
              <a:t> “Low” from branching  ratio</a:t>
            </a:r>
          </a:p>
          <a:p>
            <a:pPr lvl="1">
              <a:buNone/>
            </a:pPr>
            <a:r>
              <a:rPr lang="en-US" i="1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&gt; 130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  H</a:t>
            </a:r>
            <a:r>
              <a:rPr lang="en-US" dirty="0" smtClean="0">
                <a:sym typeface="Symbol"/>
              </a:rPr>
              <a:t>WW,ZZ</a:t>
            </a:r>
          </a:p>
          <a:p>
            <a:pPr lvl="1">
              <a:buNone/>
            </a:pPr>
            <a:r>
              <a:rPr lang="en-US" i="1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&lt; 130 </a:t>
            </a:r>
            <a:r>
              <a:rPr lang="en-US" dirty="0" err="1" smtClean="0"/>
              <a:t>GeV</a:t>
            </a:r>
            <a:r>
              <a:rPr lang="en-US" dirty="0" smtClean="0"/>
              <a:t>   </a:t>
            </a:r>
          </a:p>
          <a:p>
            <a:pPr lvl="1">
              <a:buNone/>
            </a:pPr>
            <a:r>
              <a:rPr lang="en-US" dirty="0" smtClean="0"/>
              <a:t>    H</a:t>
            </a:r>
            <a:r>
              <a:rPr lang="en-US" dirty="0" smtClean="0">
                <a:sym typeface="Symbol"/>
              </a:rPr>
              <a:t>,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4671" y="4057103"/>
            <a:ext cx="4524809" cy="330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 bwMode="auto">
          <a:xfrm rot="5400000">
            <a:off x="4667865" y="5711930"/>
            <a:ext cx="3672345" cy="29496"/>
          </a:xfrm>
          <a:prstGeom prst="line">
            <a:avLst/>
          </a:prstGeom>
          <a:solidFill>
            <a:srgbClr val="00B8FF"/>
          </a:solidFill>
          <a:ln w="82550" cap="flat" cmpd="sng" algn="ctr">
            <a:solidFill>
              <a:schemeClr val="bg2">
                <a:lumMod val="60000"/>
                <a:lumOff val="4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06155" y="6872694"/>
            <a:ext cx="1120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Low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3435" y="6872197"/>
            <a:ext cx="1120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High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3867" y="467360"/>
            <a:ext cx="4158454" cy="339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@LHC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992221"/>
            <a:ext cx="4978062" cy="6238234"/>
          </a:xfrm>
        </p:spPr>
        <p:txBody>
          <a:bodyPr/>
          <a:lstStyle/>
          <a:p>
            <a:r>
              <a:rPr lang="en-US" sz="2800" dirty="0" smtClean="0"/>
              <a:t>Anticipated </a:t>
            </a:r>
            <a:r>
              <a:rPr lang="en-US" sz="2800" dirty="0" err="1" smtClean="0"/>
              <a:t>Lumi</a:t>
            </a:r>
            <a:r>
              <a:rPr lang="en-US" sz="2800" dirty="0" smtClean="0"/>
              <a:t> shrinking</a:t>
            </a:r>
          </a:p>
          <a:p>
            <a:r>
              <a:rPr lang="en-US" sz="2800" i="1" dirty="0" err="1" smtClean="0"/>
              <a:t>gg</a:t>
            </a:r>
            <a:r>
              <a:rPr lang="en-US" sz="2800" dirty="0" smtClean="0"/>
              <a:t>  Luminosity Bonus</a:t>
            </a:r>
            <a:endParaRPr lang="en-US" sz="2800" dirty="0" smtClean="0">
              <a:sym typeface="Symbol"/>
            </a:endParaRPr>
          </a:p>
          <a:p>
            <a:pPr lvl="1"/>
            <a:r>
              <a:rPr lang="en-US" sz="2400" i="1" dirty="0" err="1" smtClean="0">
                <a:cs typeface="Times New Roman" pitchFamily="18" charset="0"/>
              </a:rPr>
              <a:t>m</a:t>
            </a:r>
            <a:r>
              <a:rPr lang="en-US" sz="2400" baseline="-25000" dirty="0" err="1" smtClean="0">
                <a:cs typeface="Times New Roman" pitchFamily="18" charset="0"/>
              </a:rPr>
              <a:t>H</a:t>
            </a:r>
            <a:r>
              <a:rPr lang="en-US" sz="2400" baseline="-250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= 150 </a:t>
            </a:r>
            <a:r>
              <a:rPr lang="en-US" sz="2400" dirty="0" err="1" smtClean="0">
                <a:cs typeface="Times New Roman" pitchFamily="18" charset="0"/>
              </a:rPr>
              <a:t>GeV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  <a:sym typeface="Symbol"/>
              </a:rPr>
              <a:t> 20</a:t>
            </a:r>
            <a:endParaRPr lang="en-US" sz="2400" dirty="0" smtClean="0"/>
          </a:p>
          <a:p>
            <a:endParaRPr lang="en-US" sz="2800" dirty="0" smtClean="0"/>
          </a:p>
          <a:p>
            <a:r>
              <a:rPr lang="en-US" sz="2800" dirty="0" smtClean="0"/>
              <a:t>14 </a:t>
            </a:r>
            <a:r>
              <a:rPr lang="en-US" sz="2800" dirty="0" smtClean="0">
                <a:sym typeface="Symbol"/>
              </a:rPr>
              <a:t> 7 </a:t>
            </a:r>
            <a:r>
              <a:rPr lang="en-US" sz="2800" dirty="0" err="1" smtClean="0"/>
              <a:t>TeV</a:t>
            </a:r>
            <a:r>
              <a:rPr lang="en-US" sz="2800" dirty="0" smtClean="0"/>
              <a:t> Penalty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Higher order Windfall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139106" y="3624617"/>
          <a:ext cx="2948494" cy="823129"/>
        </p:xfrm>
        <a:graphic>
          <a:graphicData uri="http://schemas.openxmlformats.org/presentationml/2006/ole">
            <p:oleObj spid="_x0000_s419843" name="Equation" r:id="rId3" imgW="1091880" imgH="304560" progId="">
              <p:embed/>
            </p:oleObj>
          </a:graphicData>
        </a:graphic>
      </p:graphicFrame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1171545" y="5057032"/>
          <a:ext cx="2159489" cy="865101"/>
        </p:xfrm>
        <a:graphic>
          <a:graphicData uri="http://schemas.openxmlformats.org/presentationml/2006/ole">
            <p:oleObj spid="_x0000_s419844" name="Equation" r:id="rId4" imgW="761760" imgH="304560" progId="">
              <p:embed/>
            </p:oleObj>
          </a:graphicData>
        </a:graphic>
      </p:graphicFrame>
      <p:pic>
        <p:nvPicPr>
          <p:cNvPr id="10" name="Picture 9" descr="PartonLum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6361" y="3649359"/>
            <a:ext cx="4047410" cy="352319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 rot="5400000" flipH="1" flipV="1">
            <a:off x="7833394" y="6067548"/>
            <a:ext cx="1237932" cy="5398"/>
          </a:xfrm>
          <a:prstGeom prst="line">
            <a:avLst/>
          </a:prstGeom>
          <a:solidFill>
            <a:srgbClr val="00B8FF"/>
          </a:solidFill>
          <a:ln w="28575" cap="flat" cmpd="dbl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>
            <a:off x="6692934" y="5432231"/>
            <a:ext cx="1773554" cy="2540"/>
          </a:xfrm>
          <a:prstGeom prst="line">
            <a:avLst/>
          </a:prstGeom>
          <a:solidFill>
            <a:srgbClr val="00B8FF"/>
          </a:solidFill>
          <a:ln w="28575" cap="flat" cmpd="dbl" algn="ctr">
            <a:solidFill>
              <a:srgbClr val="00B0F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3656" y="105297"/>
            <a:ext cx="3982482" cy="350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6590562" y="3015567"/>
            <a:ext cx="3146831" cy="109811"/>
          </a:xfrm>
          <a:prstGeom prst="rect">
            <a:avLst/>
          </a:prstGeom>
          <a:solidFill>
            <a:srgbClr val="FFFF00">
              <a:alpha val="59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b="1" dirty="0" smtClean="0">
                <a:solidFill>
                  <a:schemeClr val="accent2"/>
                </a:solidFill>
              </a:rPr>
              <a:t>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“1</a:t>
            </a:r>
            <a:r>
              <a:rPr kumimoji="0" lang="en-US" sz="12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st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Year” 09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584069" y="2636188"/>
            <a:ext cx="3143596" cy="221714"/>
          </a:xfrm>
          <a:prstGeom prst="rect">
            <a:avLst/>
          </a:prstGeom>
          <a:solidFill>
            <a:srgbClr val="FFFF00">
              <a:alpha val="33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“1</a:t>
            </a:r>
            <a:r>
              <a:rPr kumimoji="0" lang="en-US" sz="12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st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Year”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07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580703" y="1789882"/>
            <a:ext cx="3156689" cy="519266"/>
          </a:xfrm>
          <a:prstGeom prst="rect">
            <a:avLst/>
          </a:prstGeom>
          <a:solidFill>
            <a:srgbClr val="FFFF00">
              <a:alpha val="33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“1</a:t>
            </a:r>
            <a:r>
              <a:rPr kumimoji="0" lang="en-US" sz="1200" b="1" i="0" u="none" strike="noStrike" cap="none" normalizeH="0" baseline="3000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st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Year”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05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54" y="100013"/>
            <a:ext cx="9173845" cy="962025"/>
          </a:xfrm>
        </p:spPr>
        <p:txBody>
          <a:bodyPr/>
          <a:lstStyle/>
          <a:p>
            <a:r>
              <a:rPr lang="en-US" dirty="0" smtClean="0"/>
              <a:t>Strategy: High Mass Channels: WW, ZZ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5" y="1125538"/>
            <a:ext cx="5243215" cy="61341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leptonic</a:t>
            </a:r>
            <a:r>
              <a:rPr lang="en-US" dirty="0" smtClean="0"/>
              <a:t> decays to dig through QCD</a:t>
            </a:r>
          </a:p>
          <a:p>
            <a:pPr lvl="1"/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, Isolated </a:t>
            </a:r>
            <a:r>
              <a:rPr lang="en-US" i="1" dirty="0" smtClean="0"/>
              <a:t>e,</a:t>
            </a:r>
            <a:r>
              <a:rPr lang="en-US" i="1" dirty="0" smtClean="0">
                <a:sym typeface="Symbol"/>
              </a:rPr>
              <a:t></a:t>
            </a:r>
          </a:p>
          <a:p>
            <a:pPr lvl="1"/>
            <a:r>
              <a:rPr lang="en-US" i="1" dirty="0" smtClean="0">
                <a:sym typeface="Symbol"/>
              </a:rPr>
              <a:t></a:t>
            </a:r>
            <a:r>
              <a:rPr lang="en-US" dirty="0" smtClean="0">
                <a:sym typeface="Symbol"/>
              </a:rPr>
              <a:t>s missing E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(MET)</a:t>
            </a:r>
          </a:p>
          <a:p>
            <a:pPr lvl="1"/>
            <a:r>
              <a:rPr lang="en-US" dirty="0" smtClean="0">
                <a:sym typeface="Symbol"/>
              </a:rPr>
              <a:t>moderate jet activity</a:t>
            </a:r>
          </a:p>
          <a:p>
            <a:pPr lvl="1"/>
            <a:r>
              <a:rPr lang="en-US" dirty="0" smtClean="0">
                <a:sym typeface="Symbol"/>
              </a:rPr>
              <a:t>kinematics</a:t>
            </a:r>
          </a:p>
          <a:p>
            <a:r>
              <a:rPr lang="en-US" dirty="0" smtClean="0">
                <a:sym typeface="Symbol"/>
              </a:rPr>
              <a:t>Most interesting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Intriguing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Deferred to later…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Dreaming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 </a:t>
            </a:r>
          </a:p>
          <a:p>
            <a:endParaRPr lang="en-US" dirty="0" smtClean="0">
              <a:sym typeface="Symbol"/>
            </a:endParaRPr>
          </a:p>
          <a:p>
            <a:endParaRPr lang="en-US" dirty="0">
              <a:sym typeface="Symbo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 descr="xse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6978" y="1747520"/>
            <a:ext cx="4681422" cy="4773929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08067" y="3359200"/>
          <a:ext cx="2723909" cy="937259"/>
        </p:xfrm>
        <a:graphic>
          <a:graphicData uri="http://schemas.openxmlformats.org/presentationml/2006/ole">
            <p:oleObj spid="_x0000_s374785" name="Equation" r:id="rId4" imgW="1180800" imgH="406080" progId="">
              <p:embed/>
            </p:oleObj>
          </a:graphicData>
        </a:graphic>
      </p:graphicFrame>
      <p:graphicFrame>
        <p:nvGraphicFramePr>
          <p:cNvPr id="374786" name="Object 2"/>
          <p:cNvGraphicFramePr>
            <a:graphicFrameLocks noChangeAspect="1"/>
          </p:cNvGraphicFramePr>
          <p:nvPr/>
        </p:nvGraphicFramePr>
        <p:xfrm>
          <a:off x="1045049" y="4674837"/>
          <a:ext cx="3115627" cy="915026"/>
        </p:xfrm>
        <a:graphic>
          <a:graphicData uri="http://schemas.openxmlformats.org/presentationml/2006/ole">
            <p:oleObj spid="_x0000_s374786" name="Equation" r:id="rId5" imgW="1473120" imgH="431640" progId="">
              <p:embed/>
            </p:oleObj>
          </a:graphicData>
        </a:graphic>
      </p:graphicFrame>
      <p:graphicFrame>
        <p:nvGraphicFramePr>
          <p:cNvPr id="374787" name="Object 3"/>
          <p:cNvGraphicFramePr>
            <a:graphicFrameLocks noChangeAspect="1"/>
          </p:cNvGraphicFramePr>
          <p:nvPr/>
        </p:nvGraphicFramePr>
        <p:xfrm>
          <a:off x="1380855" y="5888010"/>
          <a:ext cx="2462847" cy="804956"/>
        </p:xfrm>
        <a:graphic>
          <a:graphicData uri="http://schemas.openxmlformats.org/presentationml/2006/ole">
            <p:oleObj spid="_x0000_s374787" name="Equation" r:id="rId6" imgW="1320480" imgH="431640" progId="">
              <p:embed/>
            </p:oleObj>
          </a:graphicData>
        </a:graphic>
      </p:graphicFrame>
      <p:graphicFrame>
        <p:nvGraphicFramePr>
          <p:cNvPr id="374788" name="Object 4"/>
          <p:cNvGraphicFramePr>
            <a:graphicFrameLocks noChangeAspect="1"/>
          </p:cNvGraphicFramePr>
          <p:nvPr/>
        </p:nvGraphicFramePr>
        <p:xfrm>
          <a:off x="1319667" y="6911805"/>
          <a:ext cx="2064385" cy="380765"/>
        </p:xfrm>
        <a:graphic>
          <a:graphicData uri="http://schemas.openxmlformats.org/presentationml/2006/ole">
            <p:oleObj spid="_x0000_s374788" name="Equation" r:id="rId7" imgW="965160" imgH="177480" progId="">
              <p:embed/>
            </p:oleObj>
          </a:graphicData>
        </a:graphic>
      </p:graphicFrame>
      <p:sp>
        <p:nvSpPr>
          <p:cNvPr id="14" name="Left Brace 13"/>
          <p:cNvSpPr/>
          <p:nvPr/>
        </p:nvSpPr>
        <p:spPr bwMode="auto">
          <a:xfrm>
            <a:off x="4917440" y="2092960"/>
            <a:ext cx="487680" cy="2072640"/>
          </a:xfrm>
          <a:prstGeom prst="leftBrace">
            <a:avLst>
              <a:gd name="adj1" fmla="val 49509"/>
              <a:gd name="adj2" fmla="val 50000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585653" y="2854068"/>
            <a:ext cx="226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Current Reach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against 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65" y="954088"/>
            <a:ext cx="9151938" cy="6320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QCD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two fake leptons, but also jets</a:t>
            </a:r>
          </a:p>
          <a:p>
            <a:pPr lvl="1"/>
            <a:r>
              <a:rPr lang="en-US" dirty="0" smtClean="0"/>
              <a:t>Reconstruct jets, allow none above minimum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 in central region</a:t>
            </a:r>
          </a:p>
          <a:p>
            <a:pPr lvl="2"/>
            <a:r>
              <a:rPr lang="en-US" dirty="0" smtClean="0"/>
              <a:t>VBF: tag forward region</a:t>
            </a:r>
          </a:p>
          <a:p>
            <a:pPr lvl="1"/>
            <a:r>
              <a:rPr lang="en-US" dirty="0" smtClean="0"/>
              <a:t>explicit b tagging: reject soft leptons from Heavy flavor</a:t>
            </a:r>
          </a:p>
          <a:p>
            <a:r>
              <a:rPr lang="en-US" dirty="0" smtClean="0"/>
              <a:t>Single Bosons plus Fake lepton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W</a:t>
            </a:r>
            <a:r>
              <a:rPr lang="en-US" dirty="0" smtClean="0"/>
              <a:t> + jets, </a:t>
            </a:r>
            <a:r>
              <a:rPr lang="en-US" i="1" dirty="0" smtClean="0"/>
              <a:t>Z + </a:t>
            </a:r>
            <a:r>
              <a:rPr lang="en-US" dirty="0" smtClean="0"/>
              <a:t>jets with one jet faking lepton, conversions</a:t>
            </a:r>
          </a:p>
          <a:p>
            <a:pPr lvl="2"/>
            <a:r>
              <a:rPr lang="en-US" dirty="0" smtClean="0"/>
              <a:t>Detailed study of “fake lepton” rates</a:t>
            </a:r>
          </a:p>
          <a:p>
            <a:r>
              <a:rPr lang="en-US" dirty="0" smtClean="0"/>
              <a:t>Standard Model </a:t>
            </a:r>
            <a:r>
              <a:rPr lang="en-US" dirty="0" err="1" smtClean="0"/>
              <a:t>Diboson</a:t>
            </a:r>
            <a:r>
              <a:rPr lang="en-US" dirty="0" smtClean="0"/>
              <a:t> production (no fakes!)</a:t>
            </a:r>
          </a:p>
          <a:p>
            <a:pPr lvl="1"/>
            <a:r>
              <a:rPr lang="en-US" i="1" dirty="0" smtClean="0"/>
              <a:t> WW, ZZ, ZW, </a:t>
            </a:r>
            <a:r>
              <a:rPr lang="en-US" i="1" dirty="0" err="1" smtClean="0"/>
              <a:t>tt</a:t>
            </a:r>
            <a:r>
              <a:rPr lang="en-US" i="1" dirty="0" smtClean="0"/>
              <a:t>, </a:t>
            </a:r>
            <a:r>
              <a:rPr lang="en-US" i="1" dirty="0" err="1" smtClean="0"/>
              <a:t>tW</a:t>
            </a:r>
            <a:endParaRPr lang="en-US" i="1" dirty="0" smtClean="0"/>
          </a:p>
          <a:p>
            <a:pPr lvl="2"/>
            <a:r>
              <a:rPr lang="en-US" dirty="0" smtClean="0"/>
              <a:t>Early Standard Model measurements</a:t>
            </a:r>
          </a:p>
          <a:p>
            <a:pPr lvl="2"/>
            <a:r>
              <a:rPr lang="en-US" dirty="0" smtClean="0"/>
              <a:t> Get irreducible normalization from control regions</a:t>
            </a:r>
          </a:p>
          <a:p>
            <a:pPr lvl="3"/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i="1" dirty="0" err="1" smtClean="0"/>
              <a:t>tt</a:t>
            </a:r>
            <a:r>
              <a:rPr lang="en-US" dirty="0" smtClean="0"/>
              <a:t>: extrapolate from </a:t>
            </a:r>
            <a:r>
              <a:rPr lang="en-US" dirty="0" smtClean="0">
                <a:sym typeface="Symbol"/>
              </a:rPr>
              <a:t> 2 jet bins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May 13,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S. Nahn     MTCP Spring Symposium on Higgs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305C9B-2655-4149-B993-DE68C6C117C4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2605086" y="6858001"/>
            <a:ext cx="109538" cy="1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495170" y="5487558"/>
            <a:ext cx="114300" cy="1588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True"/>
  <p:tag name="FIBDISPLAYKEYWORDS" val="True"/>
  <p:tag name="PRRESPONSE4" val="7"/>
  <p:tag name="PRRESPONSE8" val="3"/>
  <p:tag name="POWERPOINTVERSION" val="11.0"/>
  <p:tag name="ANSWERNOWSTYLE" val="-1"/>
  <p:tag name="COUNTDOWNSECONDS" val="10"/>
  <p:tag name="BACKUPMAINTENANCE" val="7"/>
  <p:tag name="AUTOUPDATEALIASES" val="True"/>
  <p:tag name="BUBBLESIZEVISIBLE" val="True"/>
  <p:tag name="CUSTOMCELLFORECOLOR" val="-16777216"/>
  <p:tag name="USESCHEMECOLORS" val="True"/>
  <p:tag name="AUTOSIZEGRID" val="True"/>
  <p:tag name="CHARTLABELS" val="0"/>
  <p:tag name="INCLUDEPPT" val="True"/>
  <p:tag name="ZEROBASED" val="False"/>
  <p:tag name="FIBNUMRESULTS" val="5"/>
  <p:tag name="PRRESPONSE3" val="8"/>
  <p:tag name="PRRESPONSE9" val="2"/>
  <p:tag name="USESECONDARYMONITOR" val="True"/>
  <p:tag name="RESPCOUNTERFORMAT" val="0"/>
  <p:tag name="CHARTVALUEFORMAT" val="0%"/>
  <p:tag name="TEAMSINLEADERBOARD" val="5"/>
  <p:tag name="CUSTOMGRIDBACKCOLOR" val="-2830136"/>
  <p:tag name="DISPLAYDEVICENUMBER" val="True"/>
  <p:tag name="GRIDPOSITION" val="1"/>
  <p:tag name="PARTLISTDEFAULT" val="0"/>
  <p:tag name="AUTOADJUSTPARTRANGE" val="True"/>
  <p:tag name="PRRESPONSE1" val="10"/>
  <p:tag name="PRRESPONSE7" val="4"/>
  <p:tag name="BULLETTYPE" val="3"/>
  <p:tag name="NUMRESPONSES" val="1"/>
  <p:tag name="PARTICIPANTSINLEADERBOARD" val="5"/>
  <p:tag name="CUSTOMCELLBACKCOLOR1" val="-657956"/>
  <p:tag name="GRIDOPACITY" val="90"/>
  <p:tag name="MULTIRESPDIVISOR" val="1"/>
  <p:tag name="CHARTSCALE" val="True"/>
  <p:tag name="PRRESPONSE5" val="6"/>
  <p:tag name="SHOWBARVISIBLE" val="True"/>
  <p:tag name="BACKUPSESSIONS" val="True"/>
  <p:tag name="BUBBLEVALUEFORMAT" val="0.0"/>
  <p:tag name="DISPLAYDEVICEID" val="True"/>
  <p:tag name="CORRECTPOINTVALUE" val="100"/>
  <p:tag name="FIBINCLUDEOTHER" val="True"/>
  <p:tag name="TPVERSION" val="2008"/>
  <p:tag name="REVIEWONLY" val="False"/>
  <p:tag name="CUSTOMCELLBACKCOLOR3" val="-268652"/>
  <p:tag name="RESETCHARTS" val="True"/>
  <p:tag name="PRRESPONSE2" val="9"/>
  <p:tag name="RESPCOUNTERSTYLE" val="-1"/>
  <p:tag name="BUBBLEGROUPING" val="3"/>
  <p:tag name="INCORRECTPOINTVALUE" val="0"/>
  <p:tag name="PRRESPONSE10" val="1"/>
  <p:tag name="MAXRESPONDERS" val="5"/>
  <p:tag name="REALTIMEBACKUP" val="False"/>
  <p:tag name="INPUTSOURCE" val="1"/>
  <p:tag name="CHARTCOLORS" val="0"/>
  <p:tag name="ROTATIONINTERVAL" val="2"/>
  <p:tag name="PRRESPONSE6" val="5"/>
  <p:tag name="FIBDISPLAYRESULTS" val="True"/>
  <p:tag name="COUNTDOWNSTYLE" val="-1"/>
  <p:tag name="GRIDSIZE" val="{Width=800, Height=600}"/>
  <p:tag name="CUSTOMCELLBACKCOLOR4" val="-8355712"/>
  <p:tag name="DELIMITERS" val="3.1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17330</TotalTime>
  <Words>1815</Words>
  <Application>Microsoft Office PowerPoint</Application>
  <PresentationFormat>Custom</PresentationFormat>
  <Paragraphs>379</Paragraphs>
  <Slides>40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Equation</vt:lpstr>
      <vt:lpstr>Slide 1</vt:lpstr>
      <vt:lpstr>High Mass SM Higgs at the LHC </vt:lpstr>
      <vt:lpstr>Basics</vt:lpstr>
      <vt:lpstr>Argument† for “higgs-like” existence</vt:lpstr>
      <vt:lpstr>Higgs Cliff’s Notes</vt:lpstr>
      <vt:lpstr>Current State of Affairs</vt:lpstr>
      <vt:lpstr>Production @LHC</vt:lpstr>
      <vt:lpstr>Strategy: High Mass Channels: WW, ZZ</vt:lpstr>
      <vt:lpstr>Battle against Backgrounds</vt:lpstr>
      <vt:lpstr>A bit on detectors (CMS bias)</vt:lpstr>
      <vt:lpstr>Slide 11</vt:lpstr>
      <vt:lpstr>Some assembly required</vt:lpstr>
      <vt:lpstr>Vital Statistics</vt:lpstr>
      <vt:lpstr>Slide 14</vt:lpstr>
      <vt:lpstr>Ingredients to find a heavy higgs</vt:lpstr>
      <vt:lpstr>Lepton Selection</vt:lpstr>
      <vt:lpstr>Jet and Heavy Flavor Veto</vt:lpstr>
      <vt:lpstr>Vector Boson Fusion</vt:lpstr>
      <vt:lpstr>Missing Energy</vt:lpstr>
      <vt:lpstr>Engineering numbers from data</vt:lpstr>
      <vt:lpstr>HW+W-+'- ' </vt:lpstr>
      <vt:lpstr>HWW Event Selection</vt:lpstr>
      <vt:lpstr>HWW Prospects, 14 TeV</vt:lpstr>
      <vt:lpstr>HWW Prospects, rescaled to 7 TeV</vt:lpstr>
      <vt:lpstr>Higgs  ZZ+-'+'-</vt:lpstr>
      <vt:lpstr>Higgs  ZZ+-'+'-</vt:lpstr>
      <vt:lpstr>HZZ Prospects</vt:lpstr>
      <vt:lpstr>So, what’s new?  (again, CMS bias) </vt:lpstr>
      <vt:lpstr>Tracking, Primary Vertices, dE/dx</vt:lpstr>
      <vt:lpstr>Spectroscopy: K,,,,,D0,D+,D*…</vt:lpstr>
      <vt:lpstr>Starting to look at B tagging</vt:lpstr>
      <vt:lpstr>ECAL: Photons and Electrons</vt:lpstr>
      <vt:lpstr>Jets and MET</vt:lpstr>
      <vt:lpstr>Muons</vt:lpstr>
      <vt:lpstr>And the first EW bosons…</vt:lpstr>
      <vt:lpstr>The message</vt:lpstr>
      <vt:lpstr>Various backup things</vt:lpstr>
      <vt:lpstr>Top with 10 pb-1!</vt:lpstr>
      <vt:lpstr>Multibosons WW,WZ with 100 pb-1</vt:lpstr>
      <vt:lpstr>H  WW'' with 200 pb-1@10TeV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the Visiting Commitee</dc:title>
  <cp:lastModifiedBy>amillik</cp:lastModifiedBy>
  <cp:revision>524</cp:revision>
  <dcterms:modified xsi:type="dcterms:W3CDTF">2010-05-13T18:55:37Z</dcterms:modified>
</cp:coreProperties>
</file>